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93" r:id="rId4"/>
    <p:sldId id="277" r:id="rId5"/>
    <p:sldId id="263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84" r:id="rId16"/>
    <p:sldId id="307" r:id="rId17"/>
    <p:sldId id="326" r:id="rId18"/>
    <p:sldId id="327" r:id="rId19"/>
    <p:sldId id="328" r:id="rId20"/>
    <p:sldId id="287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90" r:id="rId32"/>
    <p:sldId id="273" r:id="rId33"/>
    <p:sldId id="291" r:id="rId34"/>
    <p:sldId id="292" r:id="rId35"/>
    <p:sldId id="313" r:id="rId36"/>
    <p:sldId id="314" r:id="rId37"/>
    <p:sldId id="315" r:id="rId38"/>
    <p:sldId id="316" r:id="rId39"/>
    <p:sldId id="324" r:id="rId40"/>
    <p:sldId id="325" r:id="rId41"/>
    <p:sldId id="318" r:id="rId42"/>
    <p:sldId id="319" r:id="rId43"/>
    <p:sldId id="320" r:id="rId44"/>
    <p:sldId id="321" r:id="rId45"/>
    <p:sldId id="322" r:id="rId46"/>
    <p:sldId id="323" r:id="rId47"/>
    <p:sldId id="329" r:id="rId48"/>
    <p:sldId id="312" r:id="rId4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D25AF-A3ED-448B-8251-9D16CD1AEC93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88D64-E278-40E3-8B15-B13996D70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00DAB-913E-4C58-B324-E27601905AB8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061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26B3-762A-4159-8948-B787679FE240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C825-CF6A-4B92-9C04-ECB45B05A0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5B42-0591-4EA0-A7DC-5DCBD04FFD78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6281-28ED-452C-A425-7612177583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04A5-C477-402A-A49B-F0720BCBFF38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1910-AE91-4654-9A38-CC7E0148F9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6D9D-3509-4E96-B2D8-F2716FA4A127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A7E8-9F65-4CB0-B902-D4637D8B3D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AC07-450B-4DFF-807D-F2C0B2A5021F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909-78B9-4EAF-A605-53A16AC2E8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7478-63D5-454B-8C71-6B1804EECEDB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0185-42D2-4B44-AE49-71921C12C9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4307-B1F4-4EDF-83BB-EE38273AFE99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7431-A8AC-47F2-9C59-D895C91A43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765F-5E61-49CF-9947-B028D7549A0A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1020-692B-4496-9805-0A8E135CE8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D793-2D72-4D3F-BB45-BF370B1996A3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2BB4-D545-41E3-8EB8-5C89F2A0CF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69A5-E5B4-44EA-9F70-C9F16F2AE441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ABE9-752F-4C8E-AA7C-B23C20146D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0F42-DC30-43C2-B379-30D5AA71F151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B72C-D3DC-487C-B34E-5BD175CC5A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90658-3897-44D3-B9F3-C4056334801A}" type="datetimeFigureOut">
              <a:rPr lang="uk-UA"/>
              <a:pPr>
                <a:defRPr/>
              </a:pPr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6B15-8360-40F8-A5E9-F81E64AC15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~1\DRAKHL~1\LOCALS~1\Temp\PNGTEMP\etot_mir.mid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&#1050;&#1091;&#1094;&#1072;&#1088;&#1077;&#1074;&#1072;.pp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54%D0%BA/96-%D0%B2%D1%8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SlaidGoldNight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84438" y="1628775"/>
            <a:ext cx="4175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 b="1" i="1" dirty="0" smtClean="0">
                <a:latin typeface="Blackadder ITC" pitchFamily="82" charset="0"/>
              </a:rPr>
              <a:t>Кодекс безпечного освітнього середовища</a:t>
            </a:r>
            <a:endParaRPr lang="ru-RU" sz="4800" b="1" i="1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14400" y="898841"/>
            <a:ext cx="5943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Повагу людської гідності.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Захист  від приниження честі та гідності, насильства, експлуатації,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булінгу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дискримінації.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2" name="Picture 8" descr="j0338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14600"/>
            <a:ext cx="266429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D00013_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28600"/>
            <a:ext cx="2286000" cy="2590800"/>
          </a:xfrm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 rot="1003736">
            <a:off x="6934200" y="990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Конвенція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47800" y="495043"/>
            <a:ext cx="6172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uk-UA" sz="4000" b="1" dirty="0" smtClean="0">
                <a:solidFill>
                  <a:srgbClr val="00CC00"/>
                </a:solidFill>
                <a:latin typeface="Comic Sans MS" pitchFamily="66" charset="0"/>
              </a:rPr>
              <a:t>- Отримання соціальних та психолого-педагогічних послуг.</a:t>
            </a:r>
            <a:endParaRPr lang="ru-RU" sz="40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2458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7654" name="Picture 6" descr="winnie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76600"/>
            <a:ext cx="1666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winnie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19812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8680"/>
            <a:ext cx="3651250" cy="4251920"/>
          </a:xfrm>
        </p:spPr>
        <p:txBody>
          <a:bodyPr anchor="b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Користування бібліотекою, навчальною, виробничою, культурною, спортивною, оздоровчою інфраструктурою закладу</a:t>
            </a:r>
            <a:r>
              <a:rPr lang="uk-UA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4" name="Picture 5" descr="DD0173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5"/>
            <a:ext cx="13681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boy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62200"/>
            <a:ext cx="17281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game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876800"/>
            <a:ext cx="75088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0" y="8382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4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48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2000" y="14478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ru-RU" sz="32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24384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39552" y="1052736"/>
            <a:ext cx="8299648" cy="29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ru-RU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651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608512"/>
          </a:xfrm>
        </p:spPr>
        <p:txBody>
          <a:bodyPr/>
          <a:lstStyle/>
          <a:p>
            <a:r>
              <a:rPr lang="uk-UA" dirty="0" smtClean="0"/>
              <a:t>- </a:t>
            </a:r>
            <a:r>
              <a:rPr lang="uk-UA" b="1" dirty="0" smtClean="0">
                <a:latin typeface="Comic Sans MS" pitchFamily="66" charset="0"/>
              </a:rPr>
              <a:t>Доступ до інформаційних ресурсів і комунікацій, що використовуються у закладі.</a:t>
            </a:r>
            <a:br>
              <a:rPr lang="uk-UA" b="1" dirty="0" smtClean="0">
                <a:latin typeface="Comic Sans MS" pitchFamily="66" charset="0"/>
              </a:rPr>
            </a:br>
            <a:r>
              <a:rPr lang="uk-UA" b="1" dirty="0" smtClean="0">
                <a:latin typeface="Comic Sans MS" pitchFamily="66" charset="0"/>
              </a:rPr>
              <a:t> - </a:t>
            </a:r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Забезпечення стипендіями.</a:t>
            </a:r>
            <a:r>
              <a:rPr lang="uk-UA" b="1" dirty="0" smtClean="0">
                <a:latin typeface="Comic Sans MS" pitchFamily="66" charset="0"/>
              </a:rPr>
              <a:t/>
            </a:r>
            <a:br>
              <a:rPr lang="uk-UA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34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uk-UA" b="1" dirty="0" smtClean="0">
                <a:latin typeface="Comic Sans MS" pitchFamily="66" charset="0"/>
              </a:rPr>
              <a:t>- Участь у громадському самоврядуванні та управлінні закладом освіти.</a:t>
            </a:r>
            <a:br>
              <a:rPr lang="uk-UA" b="1" dirty="0" smtClean="0">
                <a:latin typeface="Comic Sans MS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- Забезпечення, на час виробничої практики, роботою із безпечними та нешкідливими умовами.</a:t>
            </a:r>
            <a:r>
              <a:rPr lang="uk-UA" b="1" dirty="0" smtClean="0">
                <a:latin typeface="Comic Sans MS" pitchFamily="66" charset="0"/>
              </a:rPr>
              <a:t/>
            </a:r>
            <a:br>
              <a:rPr lang="uk-UA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uk-UA" dirty="0" smtClean="0"/>
              <a:t>- </a:t>
            </a:r>
            <a:r>
              <a:rPr lang="uk-UA" b="1" dirty="0" smtClean="0">
                <a:latin typeface="Comic Sans MS" pitchFamily="66" charset="0"/>
              </a:rPr>
              <a:t>На доступ до інформації з усіх галузей знань, участь у олімпіадах, конкурсах…</a:t>
            </a:r>
            <a:br>
              <a:rPr lang="uk-UA" b="1" dirty="0" smtClean="0">
                <a:latin typeface="Comic Sans MS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- Брати участь у громадському самоврядуванні закладу.</a:t>
            </a:r>
            <a:b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b="1" dirty="0" err="1" smtClean="0">
                <a:solidFill>
                  <a:srgbClr val="00B050"/>
                </a:solidFill>
                <a:latin typeface="Comic Sans MS" pitchFamily="66" charset="0"/>
              </a:rPr>
              <a:t>-Вносити</a:t>
            </a:r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 пропозиції щодо організації освітнього процесу.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571" y="2780928"/>
            <a:ext cx="3554429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0152" y="260648"/>
            <a:ext cx="223224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Десятирічний громадянин:</a:t>
            </a:r>
            <a:endParaRPr lang="uk-UA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32656"/>
            <a:ext cx="543726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дає згоду на зміну свого імені та прізвища;</a:t>
            </a:r>
          </a:p>
          <a:p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дає згоду на своє всиновлення або передачу в прийомну родину,   відновлення батьківських прав своїх батьків;</a:t>
            </a:r>
          </a:p>
          <a:p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висловлює свою думку про те, з ким із його батьків, після розірвання шлюбу,він хотів би жити;</a:t>
            </a:r>
          </a:p>
          <a:p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має право бути заслуханим у ході будь-якого судового або адміністративного розгляду;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Чотирнадцятирічний громадянин:</a:t>
            </a:r>
            <a:r>
              <a:rPr lang="uk-UA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 вибирати місце проживання (за згодою батьків);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 право, за згодою батьків, укладати будь-які угоди;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 право самостійно </a:t>
            </a:r>
            <a:r>
              <a:rPr lang="uk-UA" sz="1600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разпоряджатися</a:t>
            </a:r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своїм доходом, зарплатою, стипендією;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здійснювати свої авторські права, як результат своєї інтелектуальної діяльності;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 отримати дозвіл взяти шлюб у вигляді виключення, якщо склалися особливі обставини (при цьому наступає повна дієздатність);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допускається вступ на </a:t>
            </a:r>
            <a:r>
              <a:rPr lang="uk-UA" sz="1600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работу</a:t>
            </a:r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 дозволу батьків (на легку працю не більше 4 годин у день);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 право вимагати відміни усиновлення;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 право управляти велосипедом під час руху дорогами;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несе карну відповідальність за деякі злочини;</a:t>
            </a:r>
          </a:p>
          <a:p>
            <a:r>
              <a:rPr lang="uk-UA" sz="1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несе майнову відповідальність по укладених угодах, а також за заподіяну майнову шкоду;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omic Sans MS" pitchFamily="66" charset="0"/>
              </a:rPr>
              <a:t>Захист особистих даних дитини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200" dirty="0" smtClean="0">
                <a:latin typeface="Comic Sans MS" pitchFamily="66" charset="0"/>
              </a:rPr>
              <a:t> </a:t>
            </a:r>
            <a:endParaRPr lang="ru-RU" sz="1200" dirty="0" smtClean="0">
              <a:latin typeface="Comic Sans MS" pitchFamily="66" charset="0"/>
            </a:endParaRPr>
          </a:p>
          <a:p>
            <a:pPr lvl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Особисті дані дитини мають бути захищені, згідно з положеннями Закону України «Про захист персональних даних» від 01.06.2010 р. № 2297-VI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Особисті дані дитини надаються лише тим особам і організаціям, які мають на це право, згідно із законодавством, та відповідні повноваження.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 Працівники школи не мають права надавати інформацію про дитину, її батьків чи опікунів представникам засобів масової інформації.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Працівники школи не мають права надавати можливість третім сторонам  встановлювати контакт з дітьми.</a:t>
            </a:r>
            <a:endParaRPr lang="ru-RU" sz="2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omic Sans MS" pitchFamily="66" charset="0"/>
              </a:rPr>
              <a:t>Принципи захисту зображень</a:t>
            </a:r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200" dirty="0" smtClean="0">
                <a:latin typeface="Comic Sans MS" pitchFamily="66" charset="0"/>
              </a:rPr>
              <a:t> </a:t>
            </a:r>
            <a:endParaRPr lang="ru-RU" sz="1200" dirty="0" smtClean="0">
              <a:latin typeface="Comic Sans MS" pitchFamily="66" charset="0"/>
            </a:endParaRPr>
          </a:p>
          <a:p>
            <a:pPr lvl="0"/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Працівники школи не мають права давати дозвіл на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фото-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відеозйомку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 дітей або їх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аудіозапис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 на території школи без попередньої згоди батьків або опікунів дитини в письмовій формі.</a:t>
            </a:r>
            <a:endParaRPr lang="ru-RU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Для отримання згоди батьків (опікунів) для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фото-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відеозйомки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 дитини працівник  школи має звернутися до них, згідно з процедурою для отримання такого дозволу. </a:t>
            </a:r>
            <a:endParaRPr lang="ru-RU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0"/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Якщо зображення дитини є лише частиною великого зображення, наприклад, публічного заходу, пейзажу, зборів тощо, дозвіл батьків (опікунів) на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фото-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uk-UA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відеозйомку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uk-UA" sz="1800" b="1" i="1" dirty="0" smtClean="0">
                <a:solidFill>
                  <a:schemeClr val="accent2"/>
                </a:solidFill>
                <a:latin typeface="Comic Sans MS" pitchFamily="66" charset="0"/>
              </a:rPr>
              <a:t>не є необхідним.</a:t>
            </a:r>
            <a:endParaRPr lang="ru-RU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 </a:t>
            </a:r>
            <a:endParaRPr lang="ru-RU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ru-RU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ctrTitle"/>
          </p:nvPr>
        </p:nvSpPr>
        <p:spPr>
          <a:xfrm>
            <a:off x="762000" y="692696"/>
            <a:ext cx="7543800" cy="5256584"/>
          </a:xfrm>
        </p:spPr>
        <p:txBody>
          <a:bodyPr/>
          <a:lstStyle/>
          <a:p>
            <a:pPr eaLnBrk="1" hangingPunct="1"/>
            <a:r>
              <a:rPr lang="uk-UA" sz="3600" b="1" i="1" dirty="0" smtClean="0">
                <a:solidFill>
                  <a:srgbClr val="006600"/>
                </a:solidFill>
                <a:latin typeface="Comic Sans MS" pitchFamily="66" charset="0"/>
              </a:rPr>
              <a:t>Мої права закінчуються там, де розпочинаються права інших</a:t>
            </a:r>
            <a:r>
              <a:rPr lang="ru-RU" sz="3600" b="1" i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FF0066"/>
                </a:solidFill>
                <a:latin typeface="Comic Sans MS" pitchFamily="66" charset="0"/>
              </a:rPr>
            </a:br>
            <a:endParaRPr lang="ru-RU" sz="3600" b="1" i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251520" y="4724400"/>
            <a:ext cx="4752528" cy="719138"/>
          </a:xfrm>
        </p:spPr>
        <p:txBody>
          <a:bodyPr/>
          <a:lstStyle/>
          <a:p>
            <a:pPr eaLnBrk="1" hangingPunct="1"/>
            <a: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  <a:t>Конвенція ООН про Права дитини</a:t>
            </a:r>
            <a:b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  <a:t>Закон України </a:t>
            </a:r>
            <a:r>
              <a:rPr lang="uk-UA" sz="1800" b="1" i="1" dirty="0" err="1" smtClean="0">
                <a:solidFill>
                  <a:srgbClr val="FF0000"/>
                </a:solidFill>
                <a:latin typeface="Comic Sans MS" pitchFamily="66" charset="0"/>
              </a:rPr>
              <a:t>“Про</a:t>
            </a:r>
            <a: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1800" b="1" i="1" dirty="0" err="1" smtClean="0">
                <a:solidFill>
                  <a:srgbClr val="FF0000"/>
                </a:solidFill>
                <a:latin typeface="Comic Sans MS" pitchFamily="66" charset="0"/>
              </a:rPr>
              <a:t>освіту”</a:t>
            </a:r>
            <a: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1800" b="1" i="1" dirty="0" smtClean="0">
                <a:solidFill>
                  <a:srgbClr val="FF0000"/>
                </a:solidFill>
                <a:latin typeface="Comic Sans MS" pitchFamily="66" charset="0"/>
              </a:rPr>
              <a:t>Статут школи</a:t>
            </a:r>
            <a:r>
              <a:rPr lang="uk-UA" sz="2000" b="1" i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uk-UA" sz="2000" b="1" i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i="1" dirty="0" smtClean="0">
              <a:solidFill>
                <a:schemeClr val="tx1"/>
              </a:solidFill>
            </a:endParaRPr>
          </a:p>
          <a:p>
            <a:pPr eaLnBrk="1" hangingPunct="1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327525" y="1862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ahoma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9906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9600" b="1" i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7414" name="Picture 6" descr="winni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81128"/>
            <a:ext cx="223996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etot_mir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  <p:bldLst>
      <p:bldP spid="17410" grpId="0" autoUpdateAnimBg="0"/>
      <p:bldP spid="17411" grpId="0" autoUpdateAnimBg="0"/>
      <p:bldP spid="174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FF0000"/>
                </a:solidFill>
                <a:latin typeface="Comic Sans MS" pitchFamily="66" charset="0"/>
              </a:rPr>
              <a:t>Я маленький !</a:t>
            </a:r>
            <a:r>
              <a:rPr lang="ru-RU" sz="3200" i="1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mtClean="0"/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628775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ru-RU" sz="4800" b="1" i="1" dirty="0" smtClean="0">
                <a:solidFill>
                  <a:srgbClr val="006600"/>
                </a:solidFill>
                <a:latin typeface="Comic Sans MS" pitchFamily="66" charset="0"/>
              </a:rPr>
              <a:t>Я маю </a:t>
            </a:r>
            <a:r>
              <a:rPr lang="ru-RU" sz="4800" b="1" i="1" dirty="0" err="1" smtClean="0">
                <a:solidFill>
                  <a:srgbClr val="006600"/>
                </a:solidFill>
                <a:latin typeface="Comic Sans MS" pitchFamily="66" charset="0"/>
              </a:rPr>
              <a:t>обов’язки</a:t>
            </a:r>
            <a:endParaRPr lang="ru-RU" sz="4800" b="1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8676" name="Picture 5" descr="j0271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03641"/>
            <a:ext cx="4355976" cy="455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016a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8" fill="hold"/>
                                        <p:tgtEl>
                                          <p:spTgt spid="3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0"/>
                </p:tgtEl>
              </p:cMediaNode>
            </p:audio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6" b="18348"/>
          <a:stretch/>
        </p:blipFill>
        <p:spPr>
          <a:xfrm>
            <a:off x="1869560" y="2408281"/>
            <a:ext cx="7274440" cy="3901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681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Поважати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любити своє оточення.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- Ставитися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оточуючих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як </a:t>
            </a:r>
            <a:endParaRPr lang="uk-UA" sz="32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 я хотів,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 ставились до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мене.</a:t>
            </a:r>
          </a:p>
        </p:txBody>
      </p:sp>
    </p:spTree>
    <p:extLst>
      <p:ext uri="{BB962C8B-B14F-4D97-AF65-F5344CB8AC3E}">
        <p14:creationId xmlns:p14="http://schemas.microsoft.com/office/powerpoint/2010/main" xmlns="" val="234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батьки і діти малюнк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13"/>
          <a:stretch/>
        </p:blipFill>
        <p:spPr bwMode="auto">
          <a:xfrm>
            <a:off x="1475656" y="3212977"/>
            <a:ext cx="7668344" cy="33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230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принижувати гідності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Поводитись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щоб своєю поведінкою не порушувати прав іншої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людини.</a:t>
            </a:r>
            <a:endParaRPr lang="uk-UA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8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3200" b="1" dirty="0" smtClean="0">
              <a:solidFill>
                <a:srgbClr val="FF0000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Дотримуватись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режиму харчування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200" b="1" dirty="0">
                <a:solidFill>
                  <a:srgbClr val="FF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FF0000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зультат пошуку зображень за запитом &quot;діти мають думку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42"/>
          <a:stretch/>
        </p:blipFill>
        <p:spPr bwMode="auto">
          <a:xfrm>
            <a:off x="134546" y="1556792"/>
            <a:ext cx="89997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3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-99392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Дотримуватись правил моральної етики.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Організовувати дозвілля так, щоб </a:t>
            </a:r>
          </a:p>
          <a:p>
            <a:pPr marL="457200" indent="-457200" algn="just">
              <a:spcAft>
                <a:spcPts val="0"/>
              </a:spcAft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воно приносило корись і не заважало іншим.</a:t>
            </a:r>
            <a:endParaRPr lang="uk-UA" sz="28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езультат пошуку зображень за запитом &quot;діти мають думку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8"/>
          <a:stretch/>
        </p:blipFill>
        <p:spPr bwMode="auto">
          <a:xfrm>
            <a:off x="52395" y="2492896"/>
            <a:ext cx="8957378" cy="4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3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73" r="-400" b="7019"/>
          <a:stretch/>
        </p:blipFill>
        <p:spPr>
          <a:xfrm>
            <a:off x="2051720" y="3248929"/>
            <a:ext cx="6480719" cy="36090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Дотримуватись норм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поведінки, </a:t>
            </a:r>
            <a:endParaRPr lang="uk-UA" sz="28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прийнятих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суспільстві. </a:t>
            </a:r>
            <a:endParaRPr lang="uk-UA" sz="28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ситуації, які призводять до порушення 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закону.</a:t>
            </a:r>
            <a:endParaRPr lang="uk-UA" sz="28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96" b="4375"/>
          <a:stretch/>
        </p:blipFill>
        <p:spPr>
          <a:xfrm>
            <a:off x="1352003" y="2492896"/>
            <a:ext cx="6964414" cy="4375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Цінувати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дбати про своє здоров'я. </a:t>
            </a:r>
            <a:endParaRPr lang="uk-UA" sz="3200" b="1" dirty="0">
              <a:solidFill>
                <a:srgbClr val="FF0000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3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429000"/>
            <a:ext cx="4912550" cy="2880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67" y="4716"/>
            <a:ext cx="9144000" cy="15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Поважати співрозмовників. </a:t>
            </a:r>
            <a:endParaRPr lang="uk-UA" sz="28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Коректно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тактовно висловлювати свої думки. </a:t>
            </a:r>
            <a:endParaRPr lang="uk-UA" sz="28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Дотримуватись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мовного 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етикету.</a:t>
            </a:r>
            <a:endParaRPr lang="uk-UA" sz="28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батьки і діти малюнк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01"/>
          <a:stretch/>
        </p:blipFill>
        <p:spPr bwMode="auto">
          <a:xfrm>
            <a:off x="-1" y="2492896"/>
            <a:ext cx="9144001" cy="4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03649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Із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повагою ставитися до людей, </a:t>
            </a:r>
            <a:endParaRPr lang="uk-UA" sz="32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32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піклуються про </a:t>
            </a:r>
            <a:r>
              <a:rPr lang="uk-UA" sz="32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мене.</a:t>
            </a:r>
            <a:endParaRPr lang="uk-UA" sz="32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0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971" y="6145"/>
            <a:ext cx="9036496" cy="10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Виконувати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роботу, яка не </a:t>
            </a:r>
            <a:endParaRPr lang="uk-UA" sz="2800" b="1" dirty="0" smtClean="0">
              <a:solidFill>
                <a:schemeClr val="accent2"/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завдає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шкоди здоров'ю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зультат пошуку зображень за запитом &quot;діти мають думку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64"/>
          <a:stretch/>
        </p:blipFill>
        <p:spPr bwMode="auto">
          <a:xfrm>
            <a:off x="29100" y="1703700"/>
            <a:ext cx="8988425" cy="51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9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24361"/>
            <a:ext cx="3177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DS Zombie Cyr" panose="020B0800000000000000" pitchFamily="34" charset="0"/>
              </a:rPr>
              <a:t>ДИТИНА</a:t>
            </a:r>
            <a:endParaRPr lang="uk-UA" sz="5400" dirty="0">
              <a:solidFill>
                <a:srgbClr val="002060"/>
              </a:solidFill>
              <a:latin typeface="DS Zombie Cyr" panose="020B0800000000000000" pitchFamily="34" charset="0"/>
            </a:endParaRPr>
          </a:p>
        </p:txBody>
      </p:sp>
      <p:pic>
        <p:nvPicPr>
          <p:cNvPr id="2050" name="Picture 2" descr="https://lesechko.files.wordpress.com/2012/06/136772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63" b="14104"/>
          <a:stretch/>
        </p:blipFill>
        <p:spPr bwMode="auto">
          <a:xfrm>
            <a:off x="107504" y="1340768"/>
            <a:ext cx="3432373" cy="39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047691"/>
            <a:ext cx="5868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Comic Sans MS" pitchFamily="66" charset="0"/>
              </a:rPr>
              <a:t>до 14</a:t>
            </a:r>
            <a:r>
              <a:rPr lang="uk-UA" sz="4800" b="1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r>
              <a:rPr lang="uk-UA" sz="4800" b="1" dirty="0" smtClean="0">
                <a:solidFill>
                  <a:srgbClr val="FF0000"/>
                </a:solidFill>
                <a:latin typeface="Comic Sans MS" pitchFamily="66" charset="0"/>
              </a:rPr>
              <a:t>років </a:t>
            </a:r>
            <a:endParaRPr lang="uk-UA" sz="4800" b="1" dirty="0">
              <a:latin typeface="Comic Sans MS" pitchFamily="66" charset="0"/>
            </a:endParaRP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Comic Sans MS" pitchFamily="66" charset="0"/>
              </a:rPr>
              <a:t>малолітня дитина.</a:t>
            </a:r>
            <a:endParaRPr lang="uk-UA" sz="4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Від 14 до 18 років </a:t>
            </a:r>
            <a:endParaRPr lang="uk-UA" sz="4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неповнолітня дитина.</a:t>
            </a:r>
            <a:endParaRPr lang="uk-UA" sz="48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діти мають думку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4"/>
          <a:stretch/>
        </p:blipFill>
        <p:spPr bwMode="auto">
          <a:xfrm>
            <a:off x="1089684" y="2564904"/>
            <a:ext cx="7082715" cy="42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686" y="116632"/>
            <a:ext cx="9161686" cy="204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Сумлінно навчатися: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працювати на уроках, готуватись 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самотужки, старанно </a:t>
            </a:r>
            <a:r>
              <a:rPr lang="uk-UA" sz="2800" b="1" dirty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виконувати домашні </a:t>
            </a: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chemeClr val="accent2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 правила для учнів.</a:t>
            </a:r>
            <a:endParaRPr lang="uk-UA" sz="2800" b="1" dirty="0">
              <a:solidFill>
                <a:schemeClr val="accent2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9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Наші батьки мають права: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2667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6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sz="6000" b="1" i="1" dirty="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2" name="Picture 4" descr="PE031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914400" y="332656"/>
            <a:ext cx="59137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Захищати права своїх дітей.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Обирати заклади освіти, програми, вид і форму навчання.</a:t>
            </a:r>
          </a:p>
          <a:p>
            <a:pPr>
              <a:defRPr/>
            </a:pPr>
            <a:r>
              <a:rPr lang="uk-UA" sz="32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-Обиратися</a:t>
            </a:r>
            <a:r>
              <a:rPr lang="uk-UA" sz="32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і бути обраними до органів громадського самоврядування закладу.</a:t>
            </a:r>
            <a:endParaRPr lang="ru-RU" sz="32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65" name="Picture 18" descr="aist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630" y="5013176"/>
            <a:ext cx="382236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714480" y="1556791"/>
            <a:ext cx="6743720" cy="3600401"/>
          </a:xfrm>
        </p:spPr>
        <p:txBody>
          <a:bodyPr/>
          <a:lstStyle/>
          <a:p>
            <a:pPr algn="l"/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- Брати участь у розробленні індивідуальної програми розвитку дитини.</a:t>
            </a:r>
            <a:b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- Отримувати інформацію про діяльність закладу освіти, результати навчання дітей, критерії оцінювання.</a:t>
            </a:r>
            <a:b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- Подавати керівництву закладу заяву про випадки </a:t>
            </a:r>
            <a:r>
              <a:rPr lang="uk-UA" sz="2400" b="1" dirty="0" err="1" smtClean="0">
                <a:solidFill>
                  <a:srgbClr val="C00000"/>
                </a:solidFill>
                <a:latin typeface="Comic Sans MS" pitchFamily="66" charset="0"/>
              </a:rPr>
              <a:t>булінгу</a:t>
            </a:r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 .</a:t>
            </a:r>
            <a:b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Comic Sans MS" pitchFamily="66" charset="0"/>
              </a:rPr>
              <a:t>- Вимагати повного та неупередженого розслідування випадків </a:t>
            </a:r>
            <a:r>
              <a:rPr lang="uk-UA" sz="2400" b="1" dirty="0" err="1" smtClean="0">
                <a:solidFill>
                  <a:srgbClr val="C00000"/>
                </a:solidFill>
                <a:latin typeface="Comic Sans MS" pitchFamily="66" charset="0"/>
              </a:rPr>
              <a:t>булінгу</a:t>
            </a:r>
            <a:r>
              <a:rPr lang="uk-UA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uk-UA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4" descr="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5" name="Picture 6" descr="BD055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53136"/>
            <a:ext cx="3671888" cy="278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aa0a79f17c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1547664" cy="3879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Обов’язки батьків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808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>
                <a:latin typeface="Comic Sans MS" pitchFamily="66" charset="0"/>
              </a:rPr>
              <a:t>Батьки зобов'язані утримувати дітей до їх повноліття. </a:t>
            </a:r>
          </a:p>
        </p:txBody>
      </p:sp>
      <p:pic>
        <p:nvPicPr>
          <p:cNvPr id="1026" name="Picture 2" descr="http://gorodok-vlada.gov.ua/sites/default/files/news/13/07/ohoorona_dytynstva_08_07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01" y="3666976"/>
            <a:ext cx="4464496" cy="2581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7277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обовязки батьк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1840804" cy="122413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511256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Comic Sans MS" pitchFamily="66" charset="0"/>
              </a:rPr>
              <a:t>Виховувати дитину у дусі поваги до прав</a:t>
            </a:r>
          </a:p>
          <a:p>
            <a:pPr algn="just">
              <a:buNone/>
            </a:pPr>
            <a:r>
              <a:rPr lang="uk-UA" sz="2800" dirty="0" smtClean="0">
                <a:latin typeface="Comic Sans MS" pitchFamily="66" charset="0"/>
              </a:rPr>
              <a:t> та свобод інших людей, любові до свого народу, до родини, до Батьківщини.</a:t>
            </a:r>
          </a:p>
          <a:p>
            <a:pPr algn="just"/>
            <a:r>
              <a:rPr lang="uk-UA" sz="2800" dirty="0" smtClean="0">
                <a:latin typeface="Comic Sans MS" pitchFamily="66" charset="0"/>
              </a:rPr>
              <a:t>Піклуватися про здоров'я дитини, фізичний, духовний, моральний розвиток.</a:t>
            </a:r>
          </a:p>
          <a:p>
            <a:pPr algn="just"/>
            <a:r>
              <a:rPr lang="uk-UA" sz="2800" dirty="0" smtClean="0">
                <a:latin typeface="Comic Sans MS" pitchFamily="66" charset="0"/>
              </a:rPr>
              <a:t>Забезпечити здобуття дитиною повної загальної освіти, готувати її до самостійного життя.</a:t>
            </a:r>
          </a:p>
          <a:p>
            <a:pPr algn="just"/>
            <a:r>
              <a:rPr lang="uk-UA" sz="2800" dirty="0" smtClean="0">
                <a:latin typeface="Comic Sans MS" pitchFamily="66" charset="0"/>
              </a:rPr>
              <a:t>Поважати дитину. Забороняється її експлуатація, фізичні покарання, інші покарання, що принижують гідність.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506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404665"/>
            <a:ext cx="8712200" cy="6105674"/>
          </a:xfrm>
          <a:ln/>
        </p:spPr>
        <p:txBody>
          <a:bodyPr/>
          <a:lstStyle/>
          <a:p>
            <a:pPr marL="228600" indent="-228600">
              <a:spcBef>
                <a:spcPts val="150"/>
              </a:spcBef>
              <a:buNone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endParaRPr lang="uk-UA" sz="2400" dirty="0">
              <a:latin typeface="Times New Roman" pitchFamily="1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400" b="1" dirty="0">
                <a:latin typeface="Comic Sans MS" pitchFamily="66" charset="0"/>
              </a:rPr>
              <a:t>Сприяти виконанню дитиною освітньої програми та досягненню дитиною передбачених нею результатів </a:t>
            </a:r>
            <a:r>
              <a:rPr lang="uk-UA" sz="2400" b="1" dirty="0" smtClean="0">
                <a:latin typeface="Comic Sans MS" pitchFamily="66" charset="0"/>
              </a:rPr>
              <a:t>навчання.</a:t>
            </a:r>
            <a:endParaRPr lang="uk-UA" sz="2400" b="1" dirty="0">
              <a:latin typeface="Comic Sans MS" pitchFamily="6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400" b="1" dirty="0" smtClean="0">
                <a:latin typeface="Comic Sans MS" pitchFamily="66" charset="0"/>
              </a:rPr>
              <a:t>Дбати </a:t>
            </a:r>
            <a:r>
              <a:rPr lang="uk-UA" sz="2400" b="1" dirty="0">
                <a:latin typeface="Comic Sans MS" pitchFamily="66" charset="0"/>
              </a:rPr>
              <a:t>про фізичне і психічне здоров'я дитини, сприяти розвитку її здібностей, формувати навички здорового способу </a:t>
            </a:r>
            <a:r>
              <a:rPr lang="uk-UA" sz="2400" b="1" dirty="0" smtClean="0">
                <a:latin typeface="Comic Sans MS" pitchFamily="66" charset="0"/>
              </a:rPr>
              <a:t>життя.</a:t>
            </a:r>
            <a:endParaRPr lang="uk-UA" sz="2400" b="1" dirty="0">
              <a:latin typeface="Comic Sans MS" pitchFamily="6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400" b="1" dirty="0">
                <a:latin typeface="Comic Sans MS" pitchFamily="66" charset="0"/>
              </a:rPr>
              <a:t>Формувати у дитини культуру діалогу, культуру життя у взаєморозумінні, мирі та злагоді між </a:t>
            </a:r>
            <a:r>
              <a:rPr lang="uk-UA" sz="2400" b="1" dirty="0" smtClean="0">
                <a:latin typeface="Comic Sans MS" pitchFamily="66" charset="0"/>
              </a:rPr>
              <a:t>усіма людьми, </a:t>
            </a:r>
            <a:r>
              <a:rPr lang="uk-UA" sz="2400" b="1" dirty="0">
                <a:latin typeface="Comic Sans MS" pitchFamily="66" charset="0"/>
              </a:rPr>
              <a:t>національними, релігійними групами, представниками різних політичних і релігійних поглядів та культурних традицій, різного соціального походження, сімейного та майнового </a:t>
            </a:r>
            <a:r>
              <a:rPr lang="uk-UA" sz="2400" b="1" dirty="0" smtClean="0">
                <a:latin typeface="Comic Sans MS" pitchFamily="66" charset="0"/>
              </a:rPr>
              <a:t>стану.</a:t>
            </a:r>
            <a:endParaRPr lang="uk-UA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260648"/>
            <a:ext cx="8712200" cy="6430665"/>
          </a:xfrm>
          <a:ln/>
        </p:spPr>
        <p:txBody>
          <a:bodyPr/>
          <a:lstStyle/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000" b="1" dirty="0" smtClean="0">
                <a:latin typeface="Comic Sans MS" pitchFamily="66" charset="0"/>
              </a:rPr>
              <a:t>Особистим </a:t>
            </a:r>
            <a:r>
              <a:rPr lang="uk-UA" sz="2000" b="1" dirty="0">
                <a:latin typeface="Comic Sans MS" pitchFamily="66" charset="0"/>
              </a:rPr>
              <a:t>прикладом утверджувати повагу до суспільної моралі та суспільних цінностей, зокрема правди, справедливості, патріотизму, гуманізму, толерантності, </a:t>
            </a:r>
            <a:r>
              <a:rPr lang="uk-UA" sz="2000" b="1" dirty="0" smtClean="0">
                <a:latin typeface="Comic Sans MS" pitchFamily="66" charset="0"/>
              </a:rPr>
              <a:t>працелюбства.</a:t>
            </a:r>
            <a:endParaRPr lang="uk-UA" sz="2000" b="1" dirty="0">
              <a:latin typeface="Comic Sans MS" pitchFamily="6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000" b="1" dirty="0">
                <a:latin typeface="Comic Sans MS" pitchFamily="66" charset="0"/>
              </a:rPr>
              <a:t>Формувати у дітей </a:t>
            </a:r>
            <a:r>
              <a:rPr lang="uk-UA" sz="2000" b="1" dirty="0" err="1">
                <a:latin typeface="Comic Sans MS" pitchFamily="66" charset="0"/>
              </a:rPr>
              <a:t>усвіломлення</a:t>
            </a:r>
            <a:r>
              <a:rPr lang="uk-UA" sz="2000" b="1" dirty="0">
                <a:latin typeface="Comic Sans MS" pitchFamily="66" charset="0"/>
              </a:rPr>
              <a:t> необхідності додержуватися Конституції та законів України, захищати суверенітет і територіальну цілісність </a:t>
            </a:r>
            <a:r>
              <a:rPr lang="uk-UA" sz="2000" b="1" dirty="0" smtClean="0">
                <a:latin typeface="Comic Sans MS" pitchFamily="66" charset="0"/>
              </a:rPr>
              <a:t>України.</a:t>
            </a:r>
            <a:endParaRPr lang="uk-UA" sz="2000" b="1" dirty="0">
              <a:latin typeface="Comic Sans MS" pitchFamily="6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000" b="1" dirty="0">
                <a:latin typeface="Comic Sans MS" pitchFamily="66" charset="0"/>
              </a:rPr>
              <a:t>Виховувати у дитини повагу до державної мови та державних символів України, національних, історичних, культурних цінностей України, дбайливе ставлення до історико-культурного надбання </a:t>
            </a:r>
            <a:r>
              <a:rPr lang="uk-UA" sz="2000" b="1" dirty="0" smtClean="0">
                <a:latin typeface="Comic Sans MS" pitchFamily="66" charset="0"/>
              </a:rPr>
              <a:t>України.</a:t>
            </a:r>
            <a:endParaRPr lang="uk-UA" sz="2000" b="1" dirty="0">
              <a:latin typeface="Comic Sans MS" pitchFamily="66" charset="0"/>
            </a:endParaRP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000" b="1" dirty="0">
                <a:latin typeface="Comic Sans MS" pitchFamily="66" charset="0"/>
              </a:rPr>
              <a:t>Дотримуватися установчих документів, правил внутрішнього розпорядку закладу </a:t>
            </a:r>
            <a:r>
              <a:rPr lang="uk-UA" sz="2000" b="1" dirty="0" smtClean="0">
                <a:latin typeface="Comic Sans MS" pitchFamily="66" charset="0"/>
              </a:rPr>
              <a:t>освіти.</a:t>
            </a:r>
          </a:p>
          <a:p>
            <a:pPr marL="228600" indent="-228600">
              <a:spcBef>
                <a:spcPts val="150"/>
              </a:spcBef>
              <a:buFont typeface="Arial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</a:tabLst>
            </a:pPr>
            <a:r>
              <a:rPr lang="uk-UA" sz="2000" b="1" dirty="0" smtClean="0">
                <a:latin typeface="Comic Sans MS" pitchFamily="66" charset="0"/>
              </a:rPr>
              <a:t>Забезпечити отримання дитиною у 14 років паспорта.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Шановні</a:t>
            </a:r>
            <a:r>
              <a:rPr lang="ru-RU" b="1" dirty="0"/>
              <a:t> батьки!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80" y="1296539"/>
            <a:ext cx="8000910" cy="3905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Відповідно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Конвенції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ООН про права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дитини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Конституції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ст. 51,52 про права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дитини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сім’ї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),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сімейного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цивільного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кримінально-адміністративного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кодексів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Законів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«Про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охорону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дитинства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, «Про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освіту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» 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Ви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маєте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забезпечити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необхідні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умови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для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проживання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навчання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та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виховання</a:t>
            </a:r>
            <a:r>
              <a:rPr lang="ru-RU" sz="2800" u="sng" dirty="0">
                <a:solidFill>
                  <a:schemeClr val="tx1"/>
                </a:solidFill>
                <a:latin typeface="Comic Sans MS" pitchFamily="66" charset="0"/>
              </a:rPr>
              <a:t> Ваших </a:t>
            </a:r>
            <a:r>
              <a:rPr lang="ru-RU" sz="2800" u="sng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Саме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Ви несете за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персональну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відповідальність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 Вашим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обов’язком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є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захист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дітей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від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будь-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яких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форм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насильства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сім’ї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797152"/>
            <a:ext cx="2232247" cy="1828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182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324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 </a:t>
            </a:r>
            <a:r>
              <a:rPr lang="ru-RU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всіх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людей </a:t>
            </a:r>
            <a:r>
              <a:rPr lang="ru-RU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рівні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права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незалежно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від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879725"/>
            <a:ext cx="8229600" cy="1098550"/>
            <a:chOff x="0" y="62"/>
            <a:chExt cx="5184" cy="692"/>
          </a:xfrm>
        </p:grpSpPr>
        <p:sp>
          <p:nvSpPr>
            <p:cNvPr id="18447" name="Rectangle 5"/>
            <p:cNvSpPr>
              <a:spLocks noChangeArrowheads="1"/>
            </p:cNvSpPr>
            <p:nvPr/>
          </p:nvSpPr>
          <p:spPr bwMode="auto">
            <a:xfrm>
              <a:off x="0" y="62"/>
              <a:ext cx="416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8448" name="Rectangle 6"/>
            <p:cNvSpPr>
              <a:spLocks noChangeArrowheads="1"/>
            </p:cNvSpPr>
            <p:nvPr/>
          </p:nvSpPr>
          <p:spPr bwMode="auto">
            <a:xfrm>
              <a:off x="0" y="62"/>
              <a:ext cx="518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  </a:t>
              </a:r>
              <a:r>
                <a:rPr lang="ru-RU" sz="6600">
                  <a:latin typeface="Times New Roman" pitchFamily="18" charset="0"/>
                </a:rPr>
                <a:t> </a:t>
              </a:r>
              <a:r>
                <a:rPr lang="ru-RU" sz="2400">
                  <a:latin typeface="Times New Roman" pitchFamily="18" charset="0"/>
                </a:rPr>
                <a:t>            </a:t>
              </a:r>
            </a:p>
          </p:txBody>
        </p:sp>
      </p:grp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7" name="Picture 8" descr="ED0001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04800"/>
            <a:ext cx="24288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 rot="1003736">
            <a:off x="6858000" y="99060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Конвенція </a:t>
            </a:r>
          </a:p>
        </p:txBody>
      </p:sp>
      <p:pic>
        <p:nvPicPr>
          <p:cNvPr id="21514" name="Picture 10" descr="SO0157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41148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j0292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4038600" cy="25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j03246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4419600" cy="23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PE02695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400"/>
            <a:ext cx="298782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33400" y="14478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національності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114800" y="1268761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статі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211960" y="1772816"/>
            <a:ext cx="2448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релігійних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932040" y="2438400"/>
            <a:ext cx="36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і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політичних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переконань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2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8" grpId="0" autoUpdateAnimBg="0"/>
      <p:bldP spid="21519" grpId="0" autoUpdateAnimBg="0"/>
      <p:bldP spid="21520" grpId="0" autoUpdateAnimBg="0"/>
      <p:bldP spid="215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55098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Comic Sans MS" pitchFamily="66" charset="0"/>
              </a:rPr>
              <a:t>ЗНАЙТЕ</a:t>
            </a:r>
            <a:r>
              <a:rPr lang="ru-RU" sz="4000" b="1" dirty="0" smtClean="0">
                <a:latin typeface="Comic Sans MS" pitchFamily="66" charset="0"/>
              </a:rPr>
              <a:t>!</a:t>
            </a:r>
            <a:r>
              <a:rPr lang="ru-RU" sz="4000" b="1" dirty="0">
                <a:latin typeface="Comic Sans MS" pitchFamily="66" charset="0"/>
              </a:rPr>
              <a:t/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Ви не </a:t>
            </a:r>
            <a:r>
              <a:rPr lang="ru-RU" sz="4000" b="1" dirty="0" err="1">
                <a:latin typeface="Comic Sans MS" pitchFamily="66" charset="0"/>
              </a:rPr>
              <a:t>маєте</a:t>
            </a:r>
            <a:r>
              <a:rPr lang="ru-RU" sz="4000" b="1" dirty="0">
                <a:latin typeface="Comic Sans MS" pitchFamily="66" charset="0"/>
              </a:rPr>
              <a:t> права</a:t>
            </a:r>
            <a:r>
              <a:rPr lang="ru-RU" sz="4000" b="1" dirty="0" smtClean="0">
                <a:latin typeface="Comic Sans MS" pitchFamily="66" charset="0"/>
              </a:rPr>
              <a:t>:</a:t>
            </a:r>
            <a:r>
              <a:rPr lang="ru-RU" sz="4000" b="1" dirty="0">
                <a:latin typeface="Comic Sans MS" pitchFamily="66" charset="0"/>
              </a:rPr>
              <a:t/>
            </a:r>
            <a:br>
              <a:rPr lang="ru-RU" sz="4000" b="1" dirty="0">
                <a:latin typeface="Comic Sans MS" pitchFamily="66" charset="0"/>
              </a:rPr>
            </a:b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05" y="1930809"/>
            <a:ext cx="7421348" cy="44039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100" b="1" dirty="0" err="1" smtClean="0">
                <a:solidFill>
                  <a:schemeClr val="tx1"/>
                </a:solidFill>
                <a:latin typeface="Comic Sans MS" pitchFamily="66" charset="0"/>
              </a:rPr>
              <a:t>Бити</a:t>
            </a:r>
            <a:r>
              <a:rPr lang="ru-RU" sz="21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endParaRPr lang="ru-RU" sz="21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Штовхати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їх</a:t>
            </a:r>
            <a:endParaRPr lang="ru-RU" sz="21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Позбавляти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їжі</a:t>
            </a:r>
            <a:endParaRPr lang="ru-RU" sz="21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Принижувати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ображати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Примушувати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до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сексуальних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стосунків</a:t>
            </a:r>
            <a:endParaRPr lang="ru-RU" sz="21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Торкатися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до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проти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їх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100" b="1" dirty="0" err="1">
                <a:solidFill>
                  <a:schemeClr val="tx1"/>
                </a:solidFill>
                <a:latin typeface="Comic Sans MS" pitchFamily="66" charset="0"/>
              </a:rPr>
              <a:t>волі</a:t>
            </a:r>
            <a:r>
              <a:rPr lang="ru-RU" sz="21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          </a:t>
            </a:r>
            <a:r>
              <a:rPr lang="ru-RU" sz="2100" b="1" dirty="0" smtClean="0">
                <a:latin typeface="Comic Sans MS" pitchFamily="66" charset="0"/>
              </a:rPr>
              <a:t>В </a:t>
            </a:r>
            <a:r>
              <a:rPr lang="ru-RU" sz="2100" b="1" dirty="0" err="1">
                <a:latin typeface="Comic Sans MS" pitchFamily="66" charset="0"/>
              </a:rPr>
              <a:t>разі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>
                <a:latin typeface="Comic Sans MS" pitchFamily="66" charset="0"/>
              </a:rPr>
              <a:t>порушення</a:t>
            </a:r>
            <a:r>
              <a:rPr lang="ru-RU" sz="2100" b="1" dirty="0">
                <a:latin typeface="Comic Sans MS" pitchFamily="66" charset="0"/>
              </a:rPr>
              <a:t> прав </a:t>
            </a:r>
            <a:r>
              <a:rPr lang="ru-RU" sz="2100" b="1" dirty="0" err="1">
                <a:latin typeface="Comic Sans MS" pitchFamily="66" charset="0"/>
              </a:rPr>
              <a:t>дитини</a:t>
            </a:r>
            <a:r>
              <a:rPr lang="ru-RU" sz="2100" b="1" dirty="0">
                <a:latin typeface="Comic Sans MS" pitchFamily="66" charset="0"/>
              </a:rPr>
              <a:t> та </a:t>
            </a:r>
            <a:r>
              <a:rPr lang="ru-RU" sz="2100" b="1" dirty="0" err="1">
                <a:latin typeface="Comic Sans MS" pitchFamily="66" charset="0"/>
              </a:rPr>
              <a:t>вчинення</a:t>
            </a:r>
            <a:r>
              <a:rPr lang="ru-RU" sz="2100" b="1" dirty="0">
                <a:latin typeface="Comic Sans MS" pitchFamily="66" charset="0"/>
              </a:rPr>
              <a:t> Вами </a:t>
            </a:r>
            <a:r>
              <a:rPr lang="ru-RU" sz="2100" b="1" dirty="0" err="1">
                <a:latin typeface="Comic Sans MS" pitchFamily="66" charset="0"/>
              </a:rPr>
              <a:t>насильства</a:t>
            </a:r>
            <a:r>
              <a:rPr lang="ru-RU" sz="2100" b="1" dirty="0">
                <a:latin typeface="Comic Sans MS" pitchFamily="66" charset="0"/>
              </a:rPr>
              <a:t> до Вас </a:t>
            </a:r>
            <a:r>
              <a:rPr lang="ru-RU" sz="2100" b="1" dirty="0" err="1">
                <a:latin typeface="Comic Sans MS" pitchFamily="66" charset="0"/>
              </a:rPr>
              <a:t>будуть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>
                <a:latin typeface="Comic Sans MS" pitchFamily="66" charset="0"/>
              </a:rPr>
              <a:t>застосовані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>
                <a:latin typeface="Comic Sans MS" pitchFamily="66" charset="0"/>
              </a:rPr>
              <a:t>штрафні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>
                <a:latin typeface="Comic Sans MS" pitchFamily="66" charset="0"/>
              </a:rPr>
              <a:t>санкції</a:t>
            </a:r>
            <a:r>
              <a:rPr lang="ru-RU" sz="2100" b="1" dirty="0">
                <a:latin typeface="Comic Sans MS" pitchFamily="66" charset="0"/>
              </a:rPr>
              <a:t> (до 5000грн.) </a:t>
            </a:r>
            <a:r>
              <a:rPr lang="ru-RU" sz="2100" b="1" dirty="0" err="1">
                <a:latin typeface="Comic Sans MS" pitchFamily="66" charset="0"/>
              </a:rPr>
              <a:t>або</a:t>
            </a:r>
            <a:r>
              <a:rPr lang="ru-RU" sz="2100" b="1" dirty="0">
                <a:latin typeface="Comic Sans MS" pitchFamily="66" charset="0"/>
              </a:rPr>
              <a:t> порушена </a:t>
            </a:r>
            <a:r>
              <a:rPr lang="ru-RU" sz="2100" b="1" dirty="0" err="1">
                <a:latin typeface="Comic Sans MS" pitchFamily="66" charset="0"/>
              </a:rPr>
              <a:t>кримінальна</a:t>
            </a:r>
            <a:r>
              <a:rPr lang="ru-RU" sz="2100" b="1" dirty="0">
                <a:latin typeface="Comic Sans MS" pitchFamily="66" charset="0"/>
              </a:rPr>
              <a:t> справа (</a:t>
            </a:r>
            <a:r>
              <a:rPr lang="ru-RU" sz="2100" b="1" dirty="0" err="1">
                <a:latin typeface="Comic Sans MS" pitchFamily="66" charset="0"/>
              </a:rPr>
              <a:t>від</a:t>
            </a:r>
            <a:r>
              <a:rPr lang="ru-RU" sz="2100" b="1" dirty="0">
                <a:latin typeface="Comic Sans MS" pitchFamily="66" charset="0"/>
              </a:rPr>
              <a:t> 3-х до 5 </a:t>
            </a:r>
            <a:r>
              <a:rPr lang="ru-RU" sz="2100" b="1" dirty="0" err="1">
                <a:latin typeface="Comic Sans MS" pitchFamily="66" charset="0"/>
              </a:rPr>
              <a:t>років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>
                <a:latin typeface="Comic Sans MS" pitchFamily="66" charset="0"/>
              </a:rPr>
              <a:t>позбавлення</a:t>
            </a:r>
            <a:r>
              <a:rPr lang="ru-RU" sz="2100" b="1" dirty="0">
                <a:latin typeface="Comic Sans MS" pitchFamily="66" charset="0"/>
              </a:rPr>
              <a:t> </a:t>
            </a:r>
            <a:r>
              <a:rPr lang="ru-RU" sz="2100" b="1" dirty="0" err="1" smtClean="0">
                <a:latin typeface="Comic Sans MS" pitchFamily="66" charset="0"/>
              </a:rPr>
              <a:t>волі</a:t>
            </a:r>
            <a:r>
              <a:rPr lang="ru-RU" sz="2100" b="1" dirty="0" smtClean="0">
                <a:latin typeface="Comic Sans MS" pitchFamily="66" charset="0"/>
              </a:rPr>
              <a:t>)</a:t>
            </a:r>
            <a:endParaRPr lang="ru-RU" sz="21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7911" y="2204863"/>
            <a:ext cx="2597886" cy="18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3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74063" cy="1412875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3333FF"/>
                </a:solidFill>
                <a:latin typeface="Comic Sans MS" pitchFamily="66" charset="0"/>
              </a:rPr>
              <a:t>Учителі мають права</a:t>
            </a:r>
            <a:endParaRPr lang="ru-RU" sz="4000" b="1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1738313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b="1" dirty="0" smtClean="0"/>
              <a:t>  </a:t>
            </a:r>
            <a:endParaRPr lang="ru-RU" b="1" dirty="0" smtClean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1412875"/>
            <a:ext cx="597535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400" b="1" dirty="0" smtClean="0">
                <a:latin typeface="Comic Sans MS" pitchFamily="66" charset="0"/>
              </a:rPr>
              <a:t>Академічну свободу, включаючи свободу викладання, свободу від втручання в педагогічну та наукову діяльність, вільний вибір форм, методів і засобів навчання, що відповідають освітнім програмам.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400" b="1" dirty="0" smtClean="0">
                <a:latin typeface="Comic Sans MS" pitchFamily="66" charset="0"/>
              </a:rPr>
              <a:t>Педагогічну ініціативу.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400" b="1" dirty="0" smtClean="0">
                <a:latin typeface="Comic Sans MS" pitchFamily="66" charset="0"/>
              </a:rPr>
              <a:t>Розроблення та впровадження авторських навчальних програм, проектів, освітніх методик і технологій.</a:t>
            </a: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4101" name="Picture 9" descr="Картинки по запросу права педагогів"/>
          <p:cNvPicPr>
            <a:picLocks noChangeAspect="1" noChangeArrowheads="1"/>
          </p:cNvPicPr>
          <p:nvPr/>
        </p:nvPicPr>
        <p:blipFill>
          <a:blip r:embed="rId2" cstate="print"/>
          <a:srcRect r="61084" b="-5215"/>
          <a:stretch>
            <a:fillRect/>
          </a:stretch>
        </p:blipFill>
        <p:spPr bwMode="auto">
          <a:xfrm>
            <a:off x="395288" y="2492375"/>
            <a:ext cx="23018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95737" y="620688"/>
            <a:ext cx="6768752" cy="5976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Користуватися бібліотекою, навчальною, виробничою, культурною… інфраструктурою закладу освіти.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Підвищення кваліфікації, перепідготовку.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Вільний вибір освітніх програм, форм навчання та методів і форм підвищення кваліфікації.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Доступ до інформаційних ресурсів.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Нагородження за успіхи у своїй професійній діяльності.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Справедливе та об’єктивне оцінювання своєї професійної діяльності.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Захист професійної честі та гідності.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Безпечні і нешкідливі умови праці.</a:t>
            </a:r>
          </a:p>
          <a:p>
            <a:pPr eaLnBrk="1" hangingPunct="1">
              <a:buFontTx/>
              <a:buChar char="-"/>
            </a:pP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Участь у громадському самоврядуванні закладу.</a:t>
            </a:r>
          </a:p>
        </p:txBody>
      </p:sp>
      <p:pic>
        <p:nvPicPr>
          <p:cNvPr id="5125" name="Picture 8" descr="Картинки по запросу права педагог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187166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7" descr="Картинки по запросу самоосвіта педаг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80828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3635375" y="5661025"/>
            <a:ext cx="4968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H="1" flipV="1">
            <a:off x="3203575" y="3860800"/>
            <a:ext cx="43180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3203575" y="2133600"/>
            <a:ext cx="73025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3276600" y="2133600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8388350" y="2133600"/>
            <a:ext cx="144463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059832" y="2276872"/>
            <a:ext cx="5626968" cy="3849291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  <a:latin typeface="Comic Sans MS" pitchFamily="66" charset="0"/>
              </a:rPr>
              <a:t>- Участь у роботі колективних органів управління закладом.</a:t>
            </a:r>
          </a:p>
          <a:p>
            <a:r>
              <a:rPr lang="uk-UA" dirty="0" smtClean="0">
                <a:solidFill>
                  <a:schemeClr val="accent2"/>
                </a:solidFill>
                <a:latin typeface="Comic Sans MS" pitchFamily="66" charset="0"/>
              </a:rPr>
              <a:t>Захист під час освітнього процесу від будь-яких форм насильства та експлуатації.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" y="198120"/>
            <a:ext cx="7454899" cy="71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Comic Sans MS" pitchFamily="66" charset="0"/>
              </a:rPr>
              <a:t/>
            </a:r>
            <a:br>
              <a:rPr lang="uk-UA" sz="3600" b="1" dirty="0" smtClean="0">
                <a:latin typeface="Comic Sans MS" pitchFamily="66" charset="0"/>
              </a:rPr>
            </a:br>
            <a:r>
              <a:rPr lang="uk-UA" sz="3600" b="1" dirty="0" smtClean="0">
                <a:latin typeface="Comic Sans MS" pitchFamily="66" charset="0"/>
              </a:rPr>
              <a:t/>
            </a:r>
            <a:br>
              <a:rPr lang="uk-UA" sz="3600" b="1" dirty="0" smtClean="0">
                <a:latin typeface="Comic Sans MS" pitchFamily="66" charset="0"/>
              </a:rPr>
            </a:br>
            <a:r>
              <a:rPr lang="uk-UA" sz="3100" b="1" dirty="0" smtClean="0">
                <a:solidFill>
                  <a:srgbClr val="FF0000"/>
                </a:solidFill>
                <a:latin typeface="Comic Sans MS" pitchFamily="66" charset="0"/>
              </a:rPr>
              <a:t>Педагогічні працівники </a:t>
            </a:r>
            <a:br>
              <a:rPr lang="uk-UA" sz="31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sz="3100" b="1" dirty="0" smtClean="0">
                <a:solidFill>
                  <a:srgbClr val="FF0000"/>
                </a:solidFill>
                <a:latin typeface="Comic Sans MS" pitchFamily="66" charset="0"/>
              </a:rPr>
              <a:t>зобов’язані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90" y="1149927"/>
            <a:ext cx="8147098" cy="6279574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П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остійно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підвищувати свій професійний і загальнокультурний рівні та педагогічну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майстерність.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В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иконувати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освітню програму для досягнення здобувачами освіти передбачених нею результатів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навчання.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С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прияти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розвитку здібностей здобувачів освіти, формуванню навичок здорового способу життя, дбати про їхнє фізичне і психічне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здоров’я.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Д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отримуватися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академічної доброчесності та забезпечувати її дотримання здобувачами освіти в освітньому процесі та науковій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діяльності.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Д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отримуватися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педагогічної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етики.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П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оважати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гідність, права, свободи і законні інтереси всіх учасників освітнього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процесу.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Особистим </a:t>
            </a:r>
            <a:r>
              <a:rPr lang="uk-UA" sz="1800" b="1" dirty="0">
                <a:solidFill>
                  <a:schemeClr val="accent2"/>
                </a:solidFill>
                <a:latin typeface="Comic Sans MS" pitchFamily="66" charset="0"/>
              </a:rPr>
              <a:t>прикладом утверджувати повагу до суспільної моралі та суспільних цінностей, зокрема правди, справедливості, патріотизму, гуманізму, толерантності, </a:t>
            </a:r>
            <a:r>
              <a:rPr lang="uk-UA" sz="1800" b="1" dirty="0" smtClean="0">
                <a:solidFill>
                  <a:schemeClr val="accent2"/>
                </a:solidFill>
                <a:latin typeface="Comic Sans MS" pitchFamily="66" charset="0"/>
              </a:rPr>
              <a:t>працелюбства.</a:t>
            </a:r>
            <a:endParaRPr lang="uk-UA" sz="1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5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" y="198120"/>
            <a:ext cx="7454899" cy="651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>
                <a:latin typeface="Comic Sans MS" pitchFamily="66" charset="0"/>
              </a:rPr>
              <a:t/>
            </a:r>
            <a:br>
              <a:rPr lang="uk-UA" sz="3600" b="1" dirty="0" smtClean="0">
                <a:latin typeface="Comic Sans MS" pitchFamily="66" charset="0"/>
              </a:rPr>
            </a:b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4" y="188640"/>
            <a:ext cx="8590414" cy="7240861"/>
          </a:xfrm>
        </p:spPr>
        <p:txBody>
          <a:bodyPr>
            <a:normAutofit/>
          </a:bodyPr>
          <a:lstStyle/>
          <a:p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Ф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ормувати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у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дітей усвідомлення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необхідності додержуватися </a:t>
            </a:r>
            <a:r>
              <a:rPr lang="uk-UA" sz="2100" b="1" u="sng" dirty="0">
                <a:solidFill>
                  <a:schemeClr val="accent2"/>
                </a:solidFill>
                <a:latin typeface="Comic Sans MS" pitchFamily="66" charset="0"/>
                <a:hlinkClick r:id="rId2"/>
              </a:rPr>
              <a:t>Конституції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 та законів України, захищати суверенітет і територіальну цілісність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України.</a:t>
            </a:r>
            <a:endParaRPr lang="uk-UA" sz="21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В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иховувати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у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дітей повагу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до державної мови та державних символів України, національних, історичних, культурних цінностей України, дбайливе ставлення до історико-культурного надбання України та навколишнього природного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середовища.</a:t>
            </a:r>
            <a:endParaRPr lang="uk-UA" sz="21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Ф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ормувати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у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дітей повагу до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взаєморозуміння, миру, злагоди між усіма народами, етнічними, національними, релігійними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групами.</a:t>
            </a:r>
            <a:endParaRPr lang="uk-UA" sz="2100" b="1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З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ахищати дітей під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час освітнього процесу від будь-яких форм фізичного та психічного насильства, приниження честі та гідності, дискримінації за будь-якою ознакою, пропаганди та агітації, що завдають шкоди </a:t>
            </a:r>
            <a:r>
              <a:rPr lang="uk-UA" sz="2100" b="1" dirty="0" smtClean="0">
                <a:solidFill>
                  <a:schemeClr val="accent2"/>
                </a:solidFill>
                <a:latin typeface="Comic Sans MS" pitchFamily="66" charset="0"/>
              </a:rPr>
              <a:t>здоров’ю, </a:t>
            </a:r>
            <a:r>
              <a:rPr lang="uk-UA" sz="2100" b="1" dirty="0">
                <a:solidFill>
                  <a:schemeClr val="accent2"/>
                </a:solidFill>
                <a:latin typeface="Comic Sans MS" pitchFamily="66" charset="0"/>
              </a:rPr>
              <a:t>запобігати вживанню ними та іншими особами на території закладів освіти алкогольних напоїв, наркотичних засобів, іншим шкідливим звичкам;</a:t>
            </a:r>
          </a:p>
          <a:p>
            <a:pPr marL="0" indent="0">
              <a:buNone/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9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1" y="198120"/>
            <a:ext cx="7454899" cy="928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Comic Sans MS" pitchFamily="66" charset="0"/>
              </a:rPr>
              <a:t> </a:t>
            </a:r>
            <a:br>
              <a:rPr lang="uk-UA" sz="3100" b="1" dirty="0" smtClean="0">
                <a:latin typeface="Comic Sans MS" pitchFamily="66" charset="0"/>
              </a:rPr>
            </a:br>
            <a:r>
              <a:rPr lang="uk-UA" sz="3100" b="1" dirty="0" smtClean="0">
                <a:latin typeface="Comic Sans MS" pitchFamily="66" charset="0"/>
              </a:rPr>
              <a:t/>
            </a:r>
            <a:br>
              <a:rPr lang="uk-UA" sz="3100" b="1" dirty="0" smtClean="0">
                <a:latin typeface="Comic Sans MS" pitchFamily="66" charset="0"/>
              </a:rPr>
            </a:br>
            <a:r>
              <a:rPr lang="uk-UA" sz="3100" b="1" dirty="0" smtClean="0">
                <a:latin typeface="Comic Sans MS" pitchFamily="66" charset="0"/>
              </a:rPr>
              <a:t/>
            </a:r>
            <a:br>
              <a:rPr lang="uk-UA" sz="3100" b="1" dirty="0" smtClean="0">
                <a:latin typeface="Comic Sans MS" pitchFamily="66" charset="0"/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90" y="1394461"/>
            <a:ext cx="6447501" cy="396724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Д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одержуватися 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установчих документів та правил внутрішнього розпорядку закладу освіти, виконувати свої посадові обов’язки;</a:t>
            </a:r>
          </a:p>
          <a:p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П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овідомляти 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керівництво закладу освіти про факти </a:t>
            </a:r>
            <a:r>
              <a:rPr lang="uk-UA" sz="2000" b="1" dirty="0" err="1">
                <a:solidFill>
                  <a:schemeClr val="accent2"/>
                </a:solidFill>
                <a:latin typeface="Comic Sans MS" pitchFamily="66" charset="0"/>
              </a:rPr>
              <a:t>булінгу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 (цькування) стосовно 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учасників освітнього процесу, 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свідком якого 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він був 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особисто або інформацію про 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який отримав 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від інших осіб, вживати невідкладних заходів для припинення </a:t>
            </a:r>
            <a:r>
              <a:rPr lang="uk-UA" sz="2000" b="1" dirty="0" err="1">
                <a:solidFill>
                  <a:schemeClr val="accent2"/>
                </a:solidFill>
                <a:latin typeface="Comic Sans MS" pitchFamily="66" charset="0"/>
              </a:rPr>
              <a:t>булінгу</a:t>
            </a:r>
            <a:r>
              <a:rPr lang="uk-UA" sz="2000" b="1" dirty="0">
                <a:solidFill>
                  <a:schemeClr val="accent2"/>
                </a:solidFill>
                <a:latin typeface="Comic Sans MS" pitchFamily="66" charset="0"/>
              </a:rPr>
              <a:t> (цькування).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захисту прав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Захист із боку батьків</a:t>
            </a:r>
          </a:p>
          <a:p>
            <a:r>
              <a:rPr lang="uk-UA" dirty="0" smtClean="0"/>
              <a:t>-  Звернення до адміністрації школи</a:t>
            </a:r>
          </a:p>
          <a:p>
            <a:r>
              <a:rPr lang="uk-UA" dirty="0" smtClean="0"/>
              <a:t>- Звернення до органів місцевого самоврядування</a:t>
            </a:r>
          </a:p>
          <a:p>
            <a:r>
              <a:rPr lang="uk-UA" dirty="0" smtClean="0"/>
              <a:t>- Звернення до органів опіки та піклування</a:t>
            </a:r>
          </a:p>
          <a:p>
            <a:r>
              <a:rPr lang="uk-UA" dirty="0" smtClean="0"/>
              <a:t>- Звернення до поліції</a:t>
            </a:r>
          </a:p>
          <a:p>
            <a:r>
              <a:rPr lang="uk-UA" dirty="0" smtClean="0"/>
              <a:t>- Звернення до суду 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>
                <a:hlinkClick r:id="rId3" action="ppaction://hlinkfile"/>
              </a:rPr>
              <a:t>C:\Users\home\Desktop\SlaidGoldNight.jpg</a:t>
            </a:r>
            <a:endParaRPr lang="uk-U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SlaidGoldN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987675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979613" y="333375"/>
            <a:ext cx="6696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200" b="1" i="1">
                <a:solidFill>
                  <a:schemeClr val="folHlink"/>
                </a:solidFill>
              </a:rPr>
              <a:t>Вплив на виховання дитини має…</a:t>
            </a: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468313" y="1473200"/>
          <a:ext cx="8280400" cy="5148263"/>
        </p:xfrm>
        <a:graphic>
          <a:graphicData uri="http://schemas.openxmlformats.org/presentationml/2006/ole">
            <p:oleObj spid="_x0000_s1026" name="Диаграмма" r:id="rId5" imgW="6286383" imgH="24955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533400" y="3886200"/>
            <a:ext cx="8229600" cy="1098550"/>
            <a:chOff x="0" y="62"/>
            <a:chExt cx="5184" cy="69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62"/>
              <a:ext cx="416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62"/>
              <a:ext cx="518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  </a:t>
              </a:r>
              <a:r>
                <a:rPr lang="ru-RU" sz="6600">
                  <a:latin typeface="Times New Roman" pitchFamily="18" charset="0"/>
                </a:rPr>
                <a:t> </a:t>
              </a:r>
              <a:r>
                <a:rPr lang="ru-RU" sz="2400">
                  <a:latin typeface="Times New Roman" pitchFamily="18" charset="0"/>
                </a:rPr>
                <a:t>            </a:t>
              </a:r>
            </a:p>
          </p:txBody>
        </p:sp>
      </p:grpSp>
      <p:pic>
        <p:nvPicPr>
          <p:cNvPr id="17413" name="Picture 8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148547" cy="17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32342" y="620688"/>
            <a:ext cx="518407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Я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дитина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: «І ТЕПЕР Я ЗНАЮ, ЩО маю право на… </a:t>
            </a:r>
          </a:p>
          <a:p>
            <a:pPr eaLnBrk="0" hangingPunct="0"/>
            <a:endParaRPr 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eaLnBrk="0" hangingPunct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Ім’я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eaLnBrk="0" hangingPunct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Громадянство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</a:p>
          <a:p>
            <a:pPr eaLnBrk="0" hangingPunct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Піклування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батьків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Вільне висловлення власної думки.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Свободу асоціацій і мирних зборів.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Особисте та сімейне життя.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Житло.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Таємницю кореспонденції.</a:t>
            </a:r>
          </a:p>
          <a:p>
            <a:pPr eaLnBrk="0" hangingPunct="0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Доступ до інформації.</a:t>
            </a:r>
          </a:p>
          <a:p>
            <a:pPr eaLnBrk="0" hangingPunct="0"/>
            <a:endParaRPr lang="uk-UA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uk-UA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ru-RU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6" descr="boy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7281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87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3886200"/>
            <a:ext cx="8229600" cy="1098550"/>
            <a:chOff x="0" y="62"/>
            <a:chExt cx="5184" cy="69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62"/>
              <a:ext cx="416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62"/>
              <a:ext cx="518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  </a:t>
              </a:r>
              <a:r>
                <a:rPr lang="ru-RU" sz="6600">
                  <a:latin typeface="Times New Roman" pitchFamily="18" charset="0"/>
                </a:rPr>
                <a:t> </a:t>
              </a:r>
              <a:r>
                <a:rPr lang="ru-RU" sz="2400">
                  <a:latin typeface="Times New Roman" pitchFamily="18" charset="0"/>
                </a:rPr>
                <a:t>            </a:t>
              </a:r>
            </a:p>
          </p:txBody>
        </p:sp>
      </p:grpSp>
      <p:pic>
        <p:nvPicPr>
          <p:cNvPr id="17413" name="Picture 8" descr="b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685"/>
            <a:ext cx="2148547" cy="17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132342" y="620688"/>
            <a:ext cx="518407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Захист від усіх форм насильства, образи, відсутності піклування чи недбалого  і брутального поводження та експлуатації.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Виховання та розвиток.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Охорону здоров’я.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Соціальне забезпечення.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Гідний рівень життя.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На освіту.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Розвиток талантів, здібностей.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Користування своєю культурою.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Відпочинок та дозвілля.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Захист від будь-якої експлуатації.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Захист від незаконного зловживання наркотичними засобами.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Захист від збройних конфліктів.</a:t>
            </a:r>
          </a:p>
          <a:p>
            <a:pPr eaLnBrk="0" hangingPunct="0"/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- </a:t>
            </a:r>
            <a:r>
              <a:rPr lang="uk-UA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Презумцію</a:t>
            </a:r>
            <a:r>
              <a:rPr lang="uk-UA" sz="2000" b="1" dirty="0" smtClean="0">
                <a:solidFill>
                  <a:schemeClr val="accent2"/>
                </a:solidFill>
                <a:latin typeface="Comic Sans MS" pitchFamily="66" charset="0"/>
              </a:rPr>
              <a:t> невинуватості.</a:t>
            </a:r>
          </a:p>
          <a:p>
            <a:pPr eaLnBrk="0" hangingPunct="0"/>
            <a:endParaRPr lang="uk-UA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uk-UA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ru-RU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5576664" cy="473008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- </a:t>
            </a:r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Навчання впродовж життя</a:t>
            </a:r>
          </a:p>
          <a:p>
            <a:pPr algn="l"/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- Вільний вибір видів, форм і темпу здобуття освіти, закладів освіти і освітніх програм, навчальних дисциплін. 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3" descr="ED0001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356" y="476672"/>
            <a:ext cx="210693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 rot="1003736">
            <a:off x="6858000" y="99060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Конвенція </a:t>
            </a:r>
          </a:p>
        </p:txBody>
      </p:sp>
      <p:pic>
        <p:nvPicPr>
          <p:cNvPr id="23557" name="Picture 5" descr="j0090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533400" y="2590800"/>
            <a:ext cx="6705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Якісні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освітні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послуги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b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Справедливе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об’єктивне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оцінювання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результатів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навчання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sz="4800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9" name="Picture 3" descr="PE0325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1475"/>
            <a:ext cx="3733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 rot="1003736">
            <a:off x="6858000" y="99060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Конвенция </a:t>
            </a:r>
          </a:p>
        </p:txBody>
      </p:sp>
      <p:pic>
        <p:nvPicPr>
          <p:cNvPr id="21508" name="Picture 5" descr="ED000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2809" y="304800"/>
            <a:ext cx="2201191" cy="23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 rot="1003736">
            <a:off x="6858000" y="99060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Конвенція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505200" y="188913"/>
            <a:ext cx="4648200" cy="4535487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Відзначення успіхів у своїй діяльності.</a:t>
            </a:r>
            <a:b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Свободу творчої, спортивної, оздоровчої, культурної, просвітницької, наукової і науково-технічної діяльності.</a:t>
            </a:r>
            <a: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Безпечні та нешкідливі умови навчання, утримання і праці.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3" name="Picture 3" descr="PE026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441385" cy="40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ED0001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284663"/>
            <a:ext cx="24288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 rot="1003736">
            <a:off x="6727825" y="5114925"/>
            <a:ext cx="158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80808"/>
                </a:solidFill>
                <a:latin typeface="Tahoma" pitchFamily="34" charset="0"/>
              </a:rPr>
              <a:t>Конвенція 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657600" y="38100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endParaRPr lang="ru-RU" sz="36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1254</Words>
  <Application>Microsoft Office PowerPoint</Application>
  <PresentationFormat>Экран (4:3)</PresentationFormat>
  <Paragraphs>192</Paragraphs>
  <Slides>48</Slides>
  <Notes>3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Диаграмма</vt:lpstr>
      <vt:lpstr>Слайд 1</vt:lpstr>
      <vt:lpstr>Мої права закінчуються там, де розпочинаються права інших </vt:lpstr>
      <vt:lpstr>Слайд 3</vt:lpstr>
      <vt:lpstr>У всіх людей рівні права  незалежно від </vt:lpstr>
      <vt:lpstr>Слайд 5</vt:lpstr>
      <vt:lpstr>Слайд 6</vt:lpstr>
      <vt:lpstr> </vt:lpstr>
      <vt:lpstr>- Якісні освітні послуги. - Справедливе та об’єктивне оцінювання результатів навчання.  </vt:lpstr>
      <vt:lpstr>- Відзначення успіхів у своїй діяльності. - Свободу творчої, спортивної, оздоровчої, культурної, просвітницької, наукової і науково-технічної діяльності. - Безпечні та нешкідливі умови навчання, утримання і праці.</vt:lpstr>
      <vt:lpstr>Слайд 10</vt:lpstr>
      <vt:lpstr>Слайд 11</vt:lpstr>
      <vt:lpstr>- Користування бібліотекою, навчальною, виробничою, культурною, спортивною, оздоровчою інфраструктурою закладу.</vt:lpstr>
      <vt:lpstr>- Доступ до інформаційних ресурсів і комунікацій, що використовуються у закладі.  - Забезпечення стипендіями. </vt:lpstr>
      <vt:lpstr>- Участь у громадському самоврядуванні та управлінні закладом освіти. - Забезпечення, на час виробничої практики, роботою із безпечними та нешкідливими умовами. </vt:lpstr>
      <vt:lpstr>- На доступ до інформації з усіх галузей знань, участь у олімпіадах, конкурсах… - Брати участь у громадському самоврядуванні закладу. -Вносити пропозиції щодо організації освітнього процесу.</vt:lpstr>
      <vt:lpstr>Слайд 16</vt:lpstr>
      <vt:lpstr> Чотирнадцятирічний громадянин: </vt:lpstr>
      <vt:lpstr>Захист особистих даних дитини</vt:lpstr>
      <vt:lpstr>Принципи захисту зображень </vt:lpstr>
      <vt:lpstr>Я маленький ! 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Наші батьки мають права:</vt:lpstr>
      <vt:lpstr>Слайд 32</vt:lpstr>
      <vt:lpstr>- Брати участь у розробленні індивідуальної програми розвитку дитини. - Отримувати інформацію про діяльність закладу освіти, результати навчання дітей, критерії оцінювання. - Подавати керівництву закладу заяву про випадки булінгу . - Вимагати повного та неупередженого розслідування випадків булінгу </vt:lpstr>
      <vt:lpstr>Обов’язки батьків</vt:lpstr>
      <vt:lpstr>Слайд 35</vt:lpstr>
      <vt:lpstr>Слайд 36</vt:lpstr>
      <vt:lpstr>Слайд 37</vt:lpstr>
      <vt:lpstr>Слайд 38</vt:lpstr>
      <vt:lpstr>Шановні батьки!</vt:lpstr>
      <vt:lpstr>ЗНАЙТЕ! Ви не маєте права: </vt:lpstr>
      <vt:lpstr>Учителі мають права</vt:lpstr>
      <vt:lpstr>Слайд 42</vt:lpstr>
      <vt:lpstr>Слайд 43</vt:lpstr>
      <vt:lpstr>  Педагогічні працівники  зобов’язані </vt:lpstr>
      <vt:lpstr>    </vt:lpstr>
      <vt:lpstr>     </vt:lpstr>
      <vt:lpstr>Шляхи захисту прав</vt:lpstr>
      <vt:lpstr>C:\Users\home\Desktop\SlaidGoldNight.jpg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admin</cp:lastModifiedBy>
  <cp:revision>66</cp:revision>
  <dcterms:created xsi:type="dcterms:W3CDTF">2013-02-28T10:56:12Z</dcterms:created>
  <dcterms:modified xsi:type="dcterms:W3CDTF">2021-01-28T09:26:39Z</dcterms:modified>
</cp:coreProperties>
</file>