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3" r:id="rId2"/>
    <p:sldId id="267" r:id="rId3"/>
    <p:sldId id="269" r:id="rId4"/>
    <p:sldId id="273" r:id="rId5"/>
    <p:sldId id="274" r:id="rId6"/>
    <p:sldId id="275" r:id="rId7"/>
    <p:sldId id="284" r:id="rId8"/>
    <p:sldId id="256" r:id="rId9"/>
    <p:sldId id="257" r:id="rId10"/>
    <p:sldId id="260" r:id="rId11"/>
    <p:sldId id="277" r:id="rId12"/>
    <p:sldId id="264" r:id="rId13"/>
    <p:sldId id="265" r:id="rId14"/>
    <p:sldId id="278" r:id="rId15"/>
    <p:sldId id="293" r:id="rId16"/>
    <p:sldId id="306" r:id="rId17"/>
    <p:sldId id="283" r:id="rId18"/>
    <p:sldId id="307" r:id="rId19"/>
    <p:sldId id="308" r:id="rId20"/>
    <p:sldId id="305" r:id="rId21"/>
    <p:sldId id="304" r:id="rId22"/>
    <p:sldId id="285" r:id="rId23"/>
    <p:sldId id="286" r:id="rId24"/>
    <p:sldId id="287" r:id="rId25"/>
    <p:sldId id="288" r:id="rId26"/>
    <p:sldId id="309" r:id="rId27"/>
    <p:sldId id="289" r:id="rId28"/>
    <p:sldId id="310" r:id="rId29"/>
    <p:sldId id="311" r:id="rId30"/>
    <p:sldId id="290" r:id="rId31"/>
    <p:sldId id="291" r:id="rId32"/>
    <p:sldId id="30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76" r:id="rId42"/>
    <p:sldId id="29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5DD72A-9A54-4F6A-AAEA-CADE0FB9663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698FAAB-6685-4815-BFE1-AB29A71C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iki.iteach.ru/images/0/0e/1303195573_prevyupravaru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cs402819.userapi.com/v402819271/1453/ze5TBLJ8eqg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naj.ua/search?search=%D1%81%D1%82%D0%B8%D0%BF%D0%B5%D0%BD%D0%B4%D1%96%D1%8F&amp;field_category=All&amp;created%5bdate%5d=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ukr.segodnya.ua/ukraine/ohota-na-sinih-kitov-7-sovetov-roditelyam-857250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dau.edu.ua/assets/images/2014/library/family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0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65882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</a:rPr>
              <a:t>БАТЬКІВСЬКІ </a:t>
            </a:r>
            <a:endParaRPr lang="uk-UA" sz="6000" b="1" dirty="0">
              <a:solidFill>
                <a:srgbClr val="002060"/>
              </a:solidFill>
            </a:endParaRPr>
          </a:p>
          <a:p>
            <a:pPr algn="ctr"/>
            <a:r>
              <a:rPr lang="uk-UA" sz="6000" b="1" dirty="0">
                <a:solidFill>
                  <a:srgbClr val="002060"/>
                </a:solidFill>
              </a:rPr>
              <a:t>ЗБОРИ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4643438"/>
            <a:ext cx="7286625" cy="242887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Взаємодія школи і сім’ї у гарантуванні прав та виконанні обов’язків </a:t>
            </a:r>
            <a:r>
              <a:rPr lang="uk-UA" sz="2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таття 170. Відібрання дитини від батьків без&#10;позбавлення їх батьківських прав&#10;Суд може постановити рішення про відібрання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892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150 Батьки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дусі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прав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народу;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моральний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експлуатація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батьками,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принижують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гідність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152 Право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належне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батьківське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системою державного контролю.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000" b="1" dirty="0" smtClean="0">
                <a:solidFill>
                  <a:srgbClr val="003399"/>
                </a:solidFill>
              </a:rPr>
              <a:t>ВІДПОВІДАЛЬНІСТЬ БАТЬКІВ ЗА ВИХОВАННЯ ДІТЕЙ:</a:t>
            </a:r>
            <a:endParaRPr lang="ru-RU" sz="2000" dirty="0" smtClean="0">
              <a:solidFill>
                <a:srgbClr val="003399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C00000"/>
                </a:solidFill>
              </a:rPr>
              <a:t>Кодекс про </a:t>
            </a:r>
            <a:r>
              <a:rPr lang="ru-RU" sz="2000" dirty="0" err="1" smtClean="0">
                <a:solidFill>
                  <a:srgbClr val="C00000"/>
                </a:solidFill>
              </a:rPr>
              <a:t>адміністративні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правопорушення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ст. 184 ч. 1</a:t>
            </a:r>
            <a:r>
              <a:rPr lang="ru-RU" sz="2000" dirty="0" smtClean="0"/>
              <a:t> </a:t>
            </a:r>
            <a:r>
              <a:rPr lang="ru-RU" sz="2000" dirty="0" err="1" smtClean="0"/>
              <a:t>Ухиляння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обов’язків</a:t>
            </a:r>
            <a:r>
              <a:rPr lang="ru-RU" sz="2000" dirty="0" smtClean="0"/>
              <a:t> по </a:t>
            </a:r>
            <a:r>
              <a:rPr lang="ru-RU" sz="2000" dirty="0" err="1" smtClean="0"/>
              <a:t>забезпеченню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не­обхідних</a:t>
            </a:r>
            <a:r>
              <a:rPr lang="ru-RU" sz="2000" dirty="0" smtClean="0"/>
              <a:t> умов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навчання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неповнолітніх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попередження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штраф (1-3 </a:t>
            </a:r>
            <a:r>
              <a:rPr lang="ru-RU" sz="2000" dirty="0" err="1" smtClean="0"/>
              <a:t>неоподатковувані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мінімуми</a:t>
            </a:r>
            <a:r>
              <a:rPr lang="ru-RU" sz="2000" dirty="0" smtClean="0"/>
              <a:t>).</a:t>
            </a:r>
          </a:p>
          <a:p>
            <a:pPr fontAlgn="base"/>
            <a:r>
              <a:rPr lang="ru-RU" sz="2000" b="1" dirty="0" smtClean="0"/>
              <a:t>ст. 184 ч.2</a:t>
            </a:r>
            <a:r>
              <a:rPr lang="ru-RU" sz="2000" dirty="0" smtClean="0"/>
              <a:t> </a:t>
            </a:r>
            <a:r>
              <a:rPr lang="ru-RU" sz="2000" dirty="0" err="1" smtClean="0"/>
              <a:t>Ті</a:t>
            </a:r>
            <a:r>
              <a:rPr lang="ru-RU" sz="2000" dirty="0" smtClean="0"/>
              <a:t> ж </a:t>
            </a:r>
            <a:r>
              <a:rPr lang="ru-RU" sz="2000" dirty="0" err="1" smtClean="0"/>
              <a:t>дії</a:t>
            </a:r>
            <a:r>
              <a:rPr lang="ru-RU" sz="2000" dirty="0" smtClean="0"/>
              <a:t>, </a:t>
            </a:r>
            <a:r>
              <a:rPr lang="ru-RU" sz="2000" dirty="0" err="1" smtClean="0"/>
              <a:t>скоєні</a:t>
            </a:r>
            <a:r>
              <a:rPr lang="ru-RU" sz="2000" dirty="0" smtClean="0"/>
              <a:t> повторно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року,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покарання</a:t>
            </a:r>
            <a:r>
              <a:rPr lang="ru-RU" sz="2000" dirty="0" smtClean="0"/>
              <a:t> -штраф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2-4 </a:t>
            </a:r>
            <a:r>
              <a:rPr lang="ru-RU" sz="2000" dirty="0" err="1" smtClean="0"/>
              <a:t>неоподатковуваних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мінімумів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атьківські збори. Відповідальність батьків за виховання ді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7216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Батькам про права та обов'язки дітей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450" y="765175"/>
            <a:ext cx="6913563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539750" y="1700213"/>
            <a:ext cx="3960813" cy="1223962"/>
          </a:xfrm>
          <a:prstGeom prst="ellipse">
            <a:avLst/>
          </a:prstGeom>
          <a:solidFill>
            <a:schemeClr val="bg2"/>
          </a:soli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життя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1"/>
          <p:cNvSpPr>
            <a:spLocks noChangeArrowheads="1"/>
          </p:cNvSpPr>
          <p:nvPr/>
        </p:nvSpPr>
        <p:spPr bwMode="auto">
          <a:xfrm>
            <a:off x="4716463" y="2060575"/>
            <a:ext cx="3960812" cy="1223963"/>
          </a:xfrm>
          <a:prstGeom prst="ellipse">
            <a:avLst/>
          </a:prstGeom>
          <a:solidFill>
            <a:schemeClr val="bg2"/>
          </a:soli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житло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1"/>
          <p:cNvSpPr>
            <a:spLocks noChangeArrowheads="1"/>
          </p:cNvSpPr>
          <p:nvPr/>
        </p:nvSpPr>
        <p:spPr bwMode="auto">
          <a:xfrm>
            <a:off x="684213" y="3284538"/>
            <a:ext cx="3960812" cy="1223962"/>
          </a:xfrm>
          <a:prstGeom prst="ellipse">
            <a:avLst/>
          </a:prstGeom>
          <a:solidFill>
            <a:schemeClr val="bg2"/>
          </a:soli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1"/>
          <p:cNvSpPr>
            <a:spLocks noChangeArrowheads="1"/>
          </p:cNvSpPr>
          <p:nvPr/>
        </p:nvSpPr>
        <p:spPr bwMode="auto">
          <a:xfrm>
            <a:off x="1835150" y="5157788"/>
            <a:ext cx="3960813" cy="1223962"/>
          </a:xfrm>
          <a:prstGeom prst="ellipse">
            <a:avLst/>
          </a:prstGeom>
          <a:solidFill>
            <a:schemeClr val="bg2"/>
          </a:soli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відпочинок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1"/>
          <p:cNvSpPr>
            <a:spLocks noChangeArrowheads="1"/>
          </p:cNvSpPr>
          <p:nvPr/>
        </p:nvSpPr>
        <p:spPr bwMode="auto">
          <a:xfrm>
            <a:off x="4859338" y="3789363"/>
            <a:ext cx="3960812" cy="1295400"/>
          </a:xfrm>
          <a:prstGeom prst="ellipse">
            <a:avLst/>
          </a:prstGeom>
          <a:solidFill>
            <a:schemeClr val="bg2"/>
          </a:solidFill>
          <a:ln w="158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медичну допомогу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http://wiki.iteach.ru/images/0/0e/1303195573_prevyupravarus.jpg"/>
          <p:cNvPicPr>
            <a:picLocks noChangeAspect="1" noChangeArrowheads="1"/>
          </p:cNvPicPr>
          <p:nvPr/>
        </p:nvPicPr>
        <p:blipFill>
          <a:blip r:embed="rId2" r:link="rId3" cstate="print"/>
          <a:srcRect r="-800" b="4797"/>
          <a:stretch>
            <a:fillRect/>
          </a:stretch>
        </p:blipFill>
        <p:spPr bwMode="auto">
          <a:xfrm>
            <a:off x="7164288" y="116632"/>
            <a:ext cx="19797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350" y="1341438"/>
            <a:ext cx="6481763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2339975" y="836613"/>
            <a:ext cx="424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Обов</a:t>
            </a:r>
            <a:r>
              <a:rPr lang="en-US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'</a:t>
            </a:r>
            <a:r>
              <a:rPr lang="uk-UA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язки</a:t>
            </a:r>
            <a:r>
              <a:rPr lang="uk-UA" sz="4400"/>
              <a:t> </a:t>
            </a:r>
            <a:endParaRPr lang="ru-RU" sz="4400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827088" y="1773238"/>
            <a:ext cx="7427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4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Головний </a:t>
            </a:r>
            <a:r>
              <a:rPr lang="uk-UA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обов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'</a:t>
            </a:r>
            <a:r>
              <a:rPr lang="uk-UA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язок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</a:t>
            </a:r>
          </a:p>
          <a:p>
            <a:pPr>
              <a:defRPr/>
            </a:pP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поважати  права  інших!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3284538"/>
            <a:ext cx="6913562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Ст. 51 – піклуватись батькам про дітей, а дорослим дітям – про непрацездатних батьків.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4292600"/>
            <a:ext cx="56896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Ст. 65 – захищати Вітчизну.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088" y="4868863"/>
            <a:ext cx="55451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Ст. 66 – охороняти природу.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8" y="5445125"/>
            <a:ext cx="48958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Ст. 67 – платити податки.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1" name="Picture 10" descr="http://cs402819.userapi.com/v402819271/1453/ze5TBLJ8eqg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11863" y="4292600"/>
            <a:ext cx="21717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96448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пільні </a:t>
            </a: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і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 та </a:t>
            </a: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школи: </a:t>
            </a:r>
          </a:p>
          <a:p>
            <a:r>
              <a:rPr lang="uk-UA" sz="2400" b="1" dirty="0"/>
              <a:t>- </a:t>
            </a:r>
            <a:r>
              <a:rPr lang="uk-UA" sz="2400" b="1" dirty="0">
                <a:solidFill>
                  <a:srgbClr val="006600"/>
                </a:solidFill>
              </a:rPr>
              <a:t>Поважати гідність дитини, </a:t>
            </a:r>
          </a:p>
          <a:p>
            <a:r>
              <a:rPr lang="uk-UA" sz="2400" b="1" dirty="0">
                <a:solidFill>
                  <a:srgbClr val="006600"/>
                </a:solidFill>
              </a:rPr>
              <a:t>- виховувати працелюбність, </a:t>
            </a:r>
          </a:p>
          <a:p>
            <a:r>
              <a:rPr lang="uk-UA" sz="2400" b="1" dirty="0">
                <a:solidFill>
                  <a:srgbClr val="006600"/>
                </a:solidFill>
              </a:rPr>
              <a:t>- почуття доброти, </a:t>
            </a:r>
          </a:p>
          <a:p>
            <a:r>
              <a:rPr lang="uk-UA" sz="2400" b="1" dirty="0">
                <a:solidFill>
                  <a:srgbClr val="006600"/>
                </a:solidFill>
              </a:rPr>
              <a:t>- милосердя, </a:t>
            </a:r>
          </a:p>
          <a:p>
            <a:r>
              <a:rPr lang="uk-UA" sz="2400" b="1" dirty="0">
                <a:solidFill>
                  <a:srgbClr val="006600"/>
                </a:solidFill>
              </a:rPr>
              <a:t>- шанобливе ставлення до України, рідної мови, культури, </a:t>
            </a:r>
          </a:p>
          <a:p>
            <a:r>
              <a:rPr lang="uk-UA" sz="2400" b="1" dirty="0">
                <a:solidFill>
                  <a:srgbClr val="006600"/>
                </a:solidFill>
              </a:rPr>
              <a:t>- шанобливе ставлення до сім’ї, 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solidFill>
                  <a:srgbClr val="006600"/>
                </a:solidFill>
              </a:rPr>
              <a:t>повагу </a:t>
            </a:r>
            <a:r>
              <a:rPr lang="uk-UA" sz="2400" b="1" dirty="0">
                <a:solidFill>
                  <a:srgbClr val="006600"/>
                </a:solidFill>
              </a:rPr>
              <a:t>до національних, історичних, культурних цінностей інших народів</a:t>
            </a:r>
            <a:r>
              <a:rPr lang="uk-UA" sz="2400" b="1" dirty="0" smtClean="0">
                <a:solidFill>
                  <a:srgbClr val="0066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6600"/>
                </a:solidFill>
              </a:rPr>
              <a:t>	Сприяти здобуттю дітьми освіти або забезпечувати домашню освіту відповідно вимог щодо її змісту, рівня та обсягу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6600"/>
                </a:solidFill>
              </a:rPr>
              <a:t>Виховувати </a:t>
            </a:r>
            <a:r>
              <a:rPr lang="uk-UA" sz="2400" b="1" dirty="0">
                <a:solidFill>
                  <a:srgbClr val="006600"/>
                </a:solidFill>
              </a:rPr>
              <a:t>повагу до законів, прав, основних свобод людини</a:t>
            </a:r>
          </a:p>
          <a:p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2536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9999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Обов’язок батьків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Забезпечити дитину документами, які засвідчують громадянство: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Свідоцтво про народження</a:t>
            </a:r>
            <a:b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Паспорт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37" y="188640"/>
            <a:ext cx="89475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анонсувало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нововведення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чекають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випускників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9-го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вступатимуть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спеціаліста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оформити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картку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нового закону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неповнолітні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пакетом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свідоцтво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картку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оформляти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Тому батькам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наголошують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замовити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І ми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просимо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потурбуватися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свідоцтвом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виповнилося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2018 року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 на освіту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71625" y="785813"/>
            <a:ext cx="6286500" cy="4708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Хто хоче працювати,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шукає можливості,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хто не хоче — шукає причини.</a:t>
            </a:r>
          </a:p>
          <a:p>
            <a:pPr algn="r" eaLnBrk="0" hangingPunct="0">
              <a:lnSpc>
                <a:spcPct val="150000"/>
              </a:lnSpc>
              <a:defRPr/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Е. Маккензі.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60121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/>
              <a:t> 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виховуватися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для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стану роду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(Е. Кант)</a:t>
            </a:r>
          </a:p>
          <a:p>
            <a:pPr algn="r"/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наша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старість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погане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наше 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 горе,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наша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провина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4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людьми».</a:t>
            </a:r>
          </a:p>
          <a:p>
            <a:pPr algn="r"/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(А. С. Макаренко).</a:t>
            </a:r>
          </a:p>
          <a:p>
            <a:pPr algn="r"/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дзеркало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як у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відбивається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— так у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дітях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відбивається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моральна чистота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батька.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 та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(В. О. </a:t>
            </a: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Рисунок 9" descr="apogoda-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clock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10225"/>
            <a:ext cx="1800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89040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229200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00125" y="308143"/>
            <a:ext cx="7143750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афоризм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перефразувати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той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¾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причини.</a:t>
            </a:r>
          </a:p>
          <a:p>
            <a:pPr algn="ctr">
              <a:defRPr/>
            </a:pP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eaLnBrk="0" hangingPunct="0">
              <a:lnSpc>
                <a:spcPct val="150000"/>
              </a:lnSpc>
              <a:defRPr/>
            </a:pP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57250" y="0"/>
            <a:ext cx="7715250" cy="6370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Із опитаних 72 учнів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Лінь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- 28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причину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вказали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опитаних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- 34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телевізор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- 20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названі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більшістю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опитаних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4 по 7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вказані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причини: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Телефон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характеру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неуважність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незібраність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нерішучість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Друзі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Надмірні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26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krainians.today/wp-content/uploads/2017/02/synij-kyt-1-e1487617736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28625"/>
            <a:ext cx="4000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000125" y="0"/>
            <a:ext cx="700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ПОЛЮВАННЯ НА “СИНІХ КИТІВ”: 7 ПОРАД БАТЬКАМ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857250" y="2786063"/>
            <a:ext cx="6715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найпопулярніші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dirty="0">
                <a:solidFill>
                  <a:srgbClr val="000099"/>
                </a:solidFill>
              </a:rPr>
              <a:t>“</a:t>
            </a:r>
            <a:r>
              <a:rPr lang="ru-RU" dirty="0" err="1">
                <a:solidFill>
                  <a:srgbClr val="000099"/>
                </a:solidFill>
              </a:rPr>
              <a:t>Синій</a:t>
            </a:r>
            <a:r>
              <a:rPr lang="ru-RU" dirty="0">
                <a:solidFill>
                  <a:srgbClr val="000099"/>
                </a:solidFill>
              </a:rPr>
              <a:t> кит”</a:t>
            </a:r>
          </a:p>
          <a:p>
            <a:r>
              <a:rPr lang="ru-RU" dirty="0">
                <a:solidFill>
                  <a:srgbClr val="000099"/>
                </a:solidFill>
              </a:rPr>
              <a:t>“Кити </a:t>
            </a:r>
            <a:r>
              <a:rPr lang="ru-RU" dirty="0" err="1">
                <a:solidFill>
                  <a:srgbClr val="000099"/>
                </a:solidFill>
              </a:rPr>
              <a:t>пливуть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вгору</a:t>
            </a:r>
            <a:r>
              <a:rPr lang="ru-RU" dirty="0">
                <a:solidFill>
                  <a:srgbClr val="000099"/>
                </a:solidFill>
              </a:rPr>
              <a:t>”</a:t>
            </a:r>
          </a:p>
          <a:p>
            <a:r>
              <a:rPr lang="ru-RU" dirty="0">
                <a:solidFill>
                  <a:srgbClr val="000099"/>
                </a:solidFill>
              </a:rPr>
              <a:t>“</a:t>
            </a:r>
            <a:r>
              <a:rPr lang="ru-RU" dirty="0" err="1">
                <a:solidFill>
                  <a:srgbClr val="000099"/>
                </a:solidFill>
              </a:rPr>
              <a:t>Розбуди</a:t>
            </a:r>
            <a:r>
              <a:rPr lang="ru-RU" dirty="0">
                <a:solidFill>
                  <a:srgbClr val="000099"/>
                </a:solidFill>
              </a:rPr>
              <a:t> мене о 4:20”</a:t>
            </a:r>
          </a:p>
          <a:p>
            <a:r>
              <a:rPr lang="en-US" dirty="0">
                <a:solidFill>
                  <a:srgbClr val="000099"/>
                </a:solidFill>
              </a:rPr>
              <a:t>f57 </a:t>
            </a:r>
            <a:r>
              <a:rPr lang="ru-RU" dirty="0" err="1">
                <a:solidFill>
                  <a:srgbClr val="000099"/>
                </a:solidFill>
              </a:rPr>
              <a:t>або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f58</a:t>
            </a:r>
          </a:p>
          <a:p>
            <a:r>
              <a:rPr lang="en-US" dirty="0">
                <a:solidFill>
                  <a:srgbClr val="000099"/>
                </a:solidFill>
              </a:rPr>
              <a:t>“</a:t>
            </a:r>
            <a:r>
              <a:rPr lang="ru-RU" dirty="0">
                <a:solidFill>
                  <a:srgbClr val="000099"/>
                </a:solidFill>
              </a:rPr>
              <a:t>Тихий </a:t>
            </a:r>
            <a:r>
              <a:rPr lang="ru-RU" dirty="0" err="1">
                <a:solidFill>
                  <a:srgbClr val="000099"/>
                </a:solidFill>
              </a:rPr>
              <a:t>будинок</a:t>
            </a:r>
            <a:r>
              <a:rPr lang="ru-RU" dirty="0">
                <a:solidFill>
                  <a:srgbClr val="000099"/>
                </a:solidFill>
              </a:rPr>
              <a:t>”</a:t>
            </a:r>
          </a:p>
          <a:p>
            <a:r>
              <a:rPr lang="ru-RU" dirty="0">
                <a:solidFill>
                  <a:srgbClr val="000099"/>
                </a:solidFill>
              </a:rPr>
              <a:t>“</a:t>
            </a:r>
            <a:r>
              <a:rPr lang="ru-RU" dirty="0" err="1">
                <a:solidFill>
                  <a:srgbClr val="000099"/>
                </a:solidFill>
              </a:rPr>
              <a:t>Ріна</a:t>
            </a:r>
            <a:r>
              <a:rPr lang="ru-RU" dirty="0">
                <a:solidFill>
                  <a:srgbClr val="000099"/>
                </a:solidFill>
              </a:rPr>
              <a:t>”</a:t>
            </a:r>
          </a:p>
          <a:p>
            <a:r>
              <a:rPr lang="ru-RU" dirty="0">
                <a:solidFill>
                  <a:srgbClr val="000099"/>
                </a:solidFill>
              </a:rPr>
              <a:t>“</a:t>
            </a:r>
            <a:r>
              <a:rPr lang="ru-RU" dirty="0" err="1">
                <a:solidFill>
                  <a:srgbClr val="000099"/>
                </a:solidFill>
              </a:rPr>
              <a:t>Няпока</a:t>
            </a:r>
            <a:r>
              <a:rPr lang="ru-RU" dirty="0">
                <a:solidFill>
                  <a:srgbClr val="000099"/>
                </a:solidFill>
              </a:rPr>
              <a:t>”</a:t>
            </a:r>
          </a:p>
          <a:p>
            <a:r>
              <a:rPr lang="ru-RU" dirty="0">
                <a:solidFill>
                  <a:srgbClr val="000099"/>
                </a:solidFill>
              </a:rPr>
              <a:t>“Море </a:t>
            </a:r>
            <a:r>
              <a:rPr lang="ru-RU" dirty="0" err="1">
                <a:solidFill>
                  <a:srgbClr val="000099"/>
                </a:solidFill>
              </a:rPr>
              <a:t>китів</a:t>
            </a:r>
            <a:r>
              <a:rPr lang="ru-RU" dirty="0">
                <a:solidFill>
                  <a:srgbClr val="000099"/>
                </a:solidFill>
              </a:rPr>
              <a:t>”</a:t>
            </a:r>
          </a:p>
          <a:p>
            <a:r>
              <a:rPr lang="ru-RU" dirty="0">
                <a:solidFill>
                  <a:srgbClr val="000099"/>
                </a:solidFill>
              </a:rPr>
              <a:t>“50 </a:t>
            </a:r>
            <a:r>
              <a:rPr lang="ru-RU" dirty="0" err="1">
                <a:solidFill>
                  <a:srgbClr val="000099"/>
                </a:solidFill>
              </a:rPr>
              <a:t>днів</a:t>
            </a:r>
            <a:r>
              <a:rPr lang="ru-RU" dirty="0">
                <a:solidFill>
                  <a:srgbClr val="000099"/>
                </a:solidFill>
              </a:rPr>
              <a:t> до </a:t>
            </a:r>
            <a:r>
              <a:rPr lang="ru-RU" dirty="0" err="1">
                <a:solidFill>
                  <a:srgbClr val="000099"/>
                </a:solidFill>
              </a:rPr>
              <a:t>мого</a:t>
            </a:r>
            <a:r>
              <a:rPr lang="ru-RU" dirty="0">
                <a:solidFill>
                  <a:srgbClr val="000099"/>
                </a:solidFill>
              </a:rPr>
              <a:t> …”</a:t>
            </a:r>
          </a:p>
          <a:p>
            <a:r>
              <a:rPr lang="ru-RU" dirty="0" err="1">
                <a:solidFill>
                  <a:srgbClr val="000099"/>
                </a:solidFill>
              </a:rPr>
              <a:t>Хештеги</a:t>
            </a:r>
            <a:r>
              <a:rPr lang="ru-RU" dirty="0">
                <a:solidFill>
                  <a:srgbClr val="000099"/>
                </a:solidFill>
              </a:rPr>
              <a:t>: # </a:t>
            </a:r>
            <a:r>
              <a:rPr lang="en-US" dirty="0">
                <a:solidFill>
                  <a:srgbClr val="000099"/>
                </a:solidFill>
              </a:rPr>
              <a:t>f53 # f57 # f58 # d28 # </a:t>
            </a:r>
            <a:r>
              <a:rPr lang="ru-RU" dirty="0">
                <a:solidFill>
                  <a:srgbClr val="000099"/>
                </a:solidFill>
              </a:rPr>
              <a:t>море </a:t>
            </a:r>
            <a:r>
              <a:rPr lang="ru-RU" dirty="0" err="1" smtClean="0">
                <a:solidFill>
                  <a:srgbClr val="000099"/>
                </a:solidFill>
              </a:rPr>
              <a:t>китів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# тихий </a:t>
            </a:r>
            <a:r>
              <a:rPr lang="ru-RU" dirty="0" err="1">
                <a:solidFill>
                  <a:srgbClr val="000099"/>
                </a:solidFill>
              </a:rPr>
              <a:t>дім</a:t>
            </a:r>
            <a:r>
              <a:rPr lang="ru-RU" dirty="0">
                <a:solidFill>
                  <a:srgbClr val="000099"/>
                </a:solidFill>
              </a:rPr>
              <a:t> # хочу </a:t>
            </a:r>
            <a:r>
              <a:rPr lang="ru-RU" dirty="0" err="1">
                <a:solidFill>
                  <a:srgbClr val="000099"/>
                </a:solidFill>
              </a:rPr>
              <a:t>вгру</a:t>
            </a:r>
            <a:r>
              <a:rPr lang="ru-RU" dirty="0">
                <a:solidFill>
                  <a:srgbClr val="000099"/>
                </a:solidFill>
              </a:rPr>
              <a:t> # </a:t>
            </a:r>
            <a:r>
              <a:rPr lang="ru-RU" dirty="0" err="1">
                <a:solidFill>
                  <a:srgbClr val="000099"/>
                </a:solidFill>
              </a:rPr>
              <a:t>млечний</a:t>
            </a:r>
            <a:r>
              <a:rPr lang="ru-RU" dirty="0">
                <a:solidFill>
                  <a:srgbClr val="000099"/>
                </a:solidFill>
              </a:rPr>
              <a:t> путь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5143500" y="357188"/>
            <a:ext cx="3000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Голова Національної поліції України Сергій Князєв повідомив: «</a:t>
            </a:r>
            <a:r>
              <a:rPr lang="ru-RU" sz="16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13 тисяч дітей в Україні віком від 12 до 16 років зареєструвались  у соціальних групах «Синій кит», «Море китів», «Тихий дім», «Розбуди мене о 4:20», «Рожеві Феї». Де їх спонукають до самогубства»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143000" y="142875"/>
            <a:ext cx="6929438" cy="4895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33327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ПОЛЮВАННЯ НА “СИНІХ КИТІВ”: </a:t>
            </a:r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uk-UA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Сьогодні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,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паніка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штовхають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наростає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днем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С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уть</a:t>
            </a: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тому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підліток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вступає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куратора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uk-UA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каліцтвами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небезпекою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вирізати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лезом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пробігти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поїздом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зайти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покинутий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 т. д.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знімається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злочинці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продають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записи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тематичним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порталам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Фінальний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наказ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вбити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Часто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відмовляється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злочинці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обчислюють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IP-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учасника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боягузтво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доведеться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рідним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000125" y="274116"/>
            <a:ext cx="707231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uk-UA" sz="1400" b="1" dirty="0"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ТИСНУТЬ НА БОЛЬОВІ ТОЧКИ</a:t>
            </a:r>
          </a:p>
          <a:p>
            <a:pPr algn="just" eaLnBrk="0" hangingPunct="0"/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придумує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тонко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розбираються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Вони тиснуть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больових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точки. </a:t>
            </a:r>
          </a:p>
          <a:p>
            <a:pPr algn="just" eaLnBrk="0" hangingPunct="0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По-перше,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слабо –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злочинців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довести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комусь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свою силу.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/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маніпулюють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страх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втратити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рідних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сильніший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за страх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hangingPunct="0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підносять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смерть як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відхід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проблем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42938" y="1342963"/>
            <a:ext cx="7572375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 ПОВОДИТИ СЕБЕ БАТЬКАМ: 7 ПОРАД</a:t>
            </a:r>
          </a:p>
          <a:p>
            <a:pPr algn="just" eaLnBrk="0" hangingPunct="0">
              <a:defRPr/>
            </a:pPr>
            <a:endParaRPr lang="ru-RU" sz="1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>
              <a:buFont typeface="Calibri" pitchFamily="34" charset="0"/>
              <a:buAutoNum type="arabicPeriod"/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Поставте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нейтральний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мовляв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чув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/-а,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зараз популярна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якась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кит”. І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послухайте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розповість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добре (тут головне не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вдаватися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подробиці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розбудити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цікавість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слухайте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повно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подробиць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деталей, про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пишуть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ваша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насторожити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дочка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розказують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 подружку,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ймовірно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бреше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сам.</a:t>
            </a:r>
          </a:p>
          <a:p>
            <a:pPr algn="just" eaLnBrk="0" hangingPunct="0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48064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небезпечні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на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ефективніше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маніпулюють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Для них буде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одкровенням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загрожує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їхнім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рідним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за все, хвора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вбити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змусити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волю.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протвережує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Розкажіть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маніпуляції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заощадження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шахраям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телефонують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потрапили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біду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Покажіть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вразливі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для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почути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авторитетного </a:t>
            </a:r>
            <a:r>
              <a:rPr lang="ru-RU" sz="27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підлітка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питати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себе про мету того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вчинку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обмірковувати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7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928688" y="142875"/>
            <a:ext cx="72866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/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паніці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вирішують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тотальний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контроль над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забрати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телефон,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закрити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т.д. У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в XXI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підліток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захоче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знайде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доступ в мережу. Чим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обмежувати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обійти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заборони буде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Ваше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до вас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проблемою, а не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приховувала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92696"/>
            <a:ext cx="8458200" cy="5904656"/>
          </a:xfrm>
        </p:spPr>
        <p:txBody>
          <a:bodyPr>
            <a:normAutofit/>
          </a:bodyPr>
          <a:lstStyle/>
          <a:p>
            <a:pPr marL="342900" indent="-342900" algn="just" eaLnBrk="0" hangingPunct="0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Зараз як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обіймайте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розповідайте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помилялися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встрявали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якісь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допоміг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ідеальні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 батьки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оступалися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нормально, так само як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нормально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просити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розумієте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вас не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сприймає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попросіть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кому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довіряє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шкільним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психологом, родичем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т. д.</a:t>
            </a:r>
          </a:p>
          <a:p>
            <a:pPr marL="342900" indent="-342900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980727"/>
            <a:ext cx="8686800" cy="5112569"/>
          </a:xfrm>
        </p:spPr>
        <p:txBody>
          <a:bodyPr>
            <a:normAutofit fontScale="90000"/>
          </a:bodyPr>
          <a:lstStyle/>
          <a:p>
            <a:pPr marL="342900" indent="-342900" eaLnBrk="0" hangingPunct="0"/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впевнені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вашій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добре,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зайва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пильність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завадить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той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приватне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дочки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виправдані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Переглядайте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телефони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дізнався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cap="all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денний</a:t>
            </a:r>
            <a:endParaRPr lang="ru-RU" sz="2400" b="1" cap="all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права та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Про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715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733256"/>
            <a:ext cx="10715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214438" y="785813"/>
            <a:ext cx="67151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Поліція затримала двох адміністраторів суїцидальних спільнот у соціальних мережах. Про це повідомив голова Національної поліції України Сергій Князєв.</a:t>
            </a:r>
          </a:p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Голова Нацполіції сказав:</a:t>
            </a:r>
          </a:p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Вони дають свідчення, що експериментували зі свідомістю людей.</a:t>
            </a:r>
          </a:p>
          <a:p>
            <a:endParaRPr lang="uk-UA"/>
          </a:p>
          <a:p>
            <a:r>
              <a:rPr lang="ru-RU"/>
              <a:t>Він повідомив, що проводяться заходи щодо допиту адмінів груп «Синього кита» і «Рожевих Фей».</a:t>
            </a:r>
          </a:p>
          <a:p>
            <a:r>
              <a:rPr lang="ru-RU"/>
              <a:t>«Провели обшуки і зібрали докази. Ведемо консультації з Генпрокуратурою (процесуальним керуючим у справі) щодо можливого затримання у справі» .</a:t>
            </a:r>
          </a:p>
          <a:p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28688" y="0"/>
            <a:ext cx="7286625" cy="6518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Шановні батьки!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забувайте про те, що перш за все на Вас лежить відповідальність за життя, виховання і навчання Ваших дітей!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CF610F"/>
                </a:solidFill>
                <a:latin typeface="Times New Roman" pitchFamily="18" charset="0"/>
                <a:cs typeface="Times New Roman" pitchFamily="18" charset="0"/>
              </a:rPr>
              <a:t>Конвенція про права дитини, ст.18.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Батьки або у відповідних випадках законні опікуни несуть основну відповідальність за виховання і розвиток дитини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0"/>
            <a:ext cx="26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28688" y="976313"/>
            <a:ext cx="7573962" cy="5881687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892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3.Навчіть </a:t>
            </a:r>
            <a:r>
              <a:rPr lang="ru-RU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endParaRPr lang="en-A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умов, за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виробляються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приязне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55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89248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4.Пильнуйте, </a:t>
            </a:r>
            <a:r>
              <a:rPr lang="ru-RU" sz="4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стала «</a:t>
            </a:r>
            <a:r>
              <a:rPr lang="ru-RU" sz="4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телеманом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Сидіння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телевізором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гальмує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лівої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нею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часом у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86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89248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A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Виховуйте</a:t>
            </a:r>
            <a:r>
              <a:rPr lang="en-A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en-A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порядність</a:t>
            </a:r>
            <a:r>
              <a:rPr lang="en-A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добре, а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погано, а й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закріплювати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гарні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негідні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приклад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слугувати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117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89248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6.Навчайте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шанувати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сім”ю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dirty="0" err="1" smtClean="0">
                <a:solidFill>
                  <a:srgbClr val="002060"/>
                </a:solidFill>
              </a:rPr>
              <a:t>Добрі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solidFill>
                  <a:srgbClr val="002060"/>
                </a:solidFill>
              </a:rPr>
              <a:t>стосунки</a:t>
            </a:r>
            <a:r>
              <a:rPr lang="ru-RU" sz="5400" b="1" dirty="0">
                <a:solidFill>
                  <a:srgbClr val="002060"/>
                </a:solidFill>
              </a:rPr>
              <a:t>, </a:t>
            </a:r>
            <a:r>
              <a:rPr lang="ru-RU" sz="5400" b="1" dirty="0" err="1">
                <a:solidFill>
                  <a:srgbClr val="002060"/>
                </a:solidFill>
              </a:rPr>
              <a:t>любов</a:t>
            </a:r>
            <a:r>
              <a:rPr lang="ru-RU" sz="5400" b="1" dirty="0">
                <a:solidFill>
                  <a:srgbClr val="002060"/>
                </a:solidFill>
              </a:rPr>
              <a:t> і </a:t>
            </a:r>
            <a:r>
              <a:rPr lang="ru-RU" sz="5400" b="1" dirty="0" err="1">
                <a:solidFill>
                  <a:srgbClr val="002060"/>
                </a:solidFill>
              </a:rPr>
              <a:t>повага</a:t>
            </a:r>
            <a:r>
              <a:rPr lang="ru-RU" sz="5400" b="1" dirty="0">
                <a:solidFill>
                  <a:srgbClr val="002060"/>
                </a:solidFill>
              </a:rPr>
              <a:t> у </a:t>
            </a:r>
            <a:r>
              <a:rPr lang="ru-RU" sz="5400" b="1" dirty="0" err="1">
                <a:solidFill>
                  <a:srgbClr val="002060"/>
                </a:solidFill>
              </a:rPr>
              <a:t>сім”ї</a:t>
            </a:r>
            <a:r>
              <a:rPr lang="ru-RU" sz="5400" b="1" dirty="0"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solidFill>
                  <a:srgbClr val="002060"/>
                </a:solidFill>
              </a:rPr>
              <a:t>виховують</a:t>
            </a:r>
            <a:r>
              <a:rPr lang="ru-RU" sz="5400" b="1" dirty="0"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solidFill>
                  <a:srgbClr val="002060"/>
                </a:solidFill>
              </a:rPr>
              <a:t>краще</a:t>
            </a:r>
            <a:r>
              <a:rPr lang="ru-RU" sz="5400" b="1" dirty="0">
                <a:solidFill>
                  <a:srgbClr val="002060"/>
                </a:solidFill>
              </a:rPr>
              <a:t> за будь-</a:t>
            </a:r>
            <a:r>
              <a:rPr lang="ru-RU" sz="5400" b="1" dirty="0" err="1">
                <a:solidFill>
                  <a:srgbClr val="002060"/>
                </a:solidFill>
              </a:rPr>
              <a:t>які</a:t>
            </a:r>
            <a:r>
              <a:rPr lang="ru-RU" sz="5400" b="1" dirty="0"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solidFill>
                  <a:srgbClr val="002060"/>
                </a:solidFill>
              </a:rPr>
              <a:t>лекції</a:t>
            </a:r>
            <a:r>
              <a:rPr lang="ru-RU" sz="4400" dirty="0"/>
              <a:t>.</a:t>
            </a:r>
            <a:endParaRPr lang="en-AU" sz="4400" dirty="0"/>
          </a:p>
          <a:p>
            <a:pPr algn="ctr"/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104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00" y="0"/>
            <a:ext cx="8892480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Подбайте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гарне</a:t>
            </a: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ru-RU" sz="4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придивіться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ким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товаришують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4400" dirty="0"/>
          </a:p>
          <a:p>
            <a:pPr algn="ctr"/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241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00" y="0"/>
            <a:ext cx="8892480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вимогливими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самооцінкою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почуттям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умінням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виховуються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у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сім’ях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до них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будьте тираном.</a:t>
            </a:r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4400" dirty="0"/>
          </a:p>
          <a:p>
            <a:pPr algn="ctr"/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74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00" y="0"/>
            <a:ext cx="8892480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Привчайте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just"/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запрограмувати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синів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дочок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Нехай вони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зрозуміють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до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4400" dirty="0"/>
          </a:p>
          <a:p>
            <a:pPr algn="ctr"/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20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7139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сьогодні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відіграє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визначальну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суспільства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школою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найважливіший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ХХІ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підкреслюється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«В основу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покладені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поколінь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Школа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продовжувати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родинно-сімейне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тісному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батьками,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налагоджувати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взаємозв’язок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школою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родиною,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основа,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передумова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Саме тому темою сьогоднішніх зборів ми  узяли «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Взаємодія школи і сім’ї у гарантуванні прав та виконанні обов’язків </a:t>
            </a:r>
            <a:r>
              <a:rPr kumimoji="0" lang="uk-UA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дітей”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здобувають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виховуються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навчаються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продовжується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стінами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насамперед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один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інститутів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переоцінити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керівництвом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пізнає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навколишній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складностях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багатогранних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проявах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Взаємовідносини школи і сім’ї мають довготривалу історію.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кроків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фундаменту, так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початок 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переоцінити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здобуває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себе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пізнає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навколишній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тут проходить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громадянське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00" y="0"/>
            <a:ext cx="8892480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10.Не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все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спробують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нехай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звикають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Якнайбільше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спілкуйтеся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Ваша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дорослому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такою буде й Ваша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старість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4400" dirty="0"/>
          </a:p>
          <a:p>
            <a:pPr algn="ctr"/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207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68313" y="744538"/>
            <a:ext cx="8207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у всіх є можливість вибору. Але саме від </a:t>
            </a:r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залежить, якою виросте </a:t>
            </a:r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дитина. </a:t>
            </a:r>
          </a:p>
          <a:p>
            <a:pPr algn="ctr"/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щось корегує, але ми ліпимо з того, що вже замішано.</a:t>
            </a:r>
          </a:p>
          <a:p>
            <a:pPr algn="ctr"/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Реальні вчинки </a:t>
            </a:r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ось що формує поведінку дитини, а не слова та повчання</a:t>
            </a:r>
            <a:r>
              <a:rPr lang="uk-UA" sz="4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0"/>
            <a:ext cx="220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000" b="1">
                <a:solidFill>
                  <a:srgbClr val="66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88" y="714375"/>
            <a:ext cx="6000750" cy="40005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663333"/>
                </a:solidFill>
                <a:latin typeface="Times New Roman" pitchFamily="18" charset="0"/>
                <a:cs typeface="Times New Roman" pitchFamily="18" charset="0"/>
              </a:rPr>
              <a:t>Хочеться подякувати</a:t>
            </a:r>
            <a:r>
              <a:rPr lang="ru-RU" sz="3200" b="1" dirty="0">
                <a:solidFill>
                  <a:srgbClr val="66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dirty="0">
                <a:solidFill>
                  <a:srgbClr val="663333"/>
                </a:solidFill>
                <a:latin typeface="Times New Roman" pitchFamily="18" charset="0"/>
                <a:cs typeface="Times New Roman" pitchFamily="18" charset="0"/>
              </a:rPr>
              <a:t> батькам за те, що дбають про навчання та виховання своїх дітей - учнів нашої школи і це дуже приємно для адміністрації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violet_flower_divider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violet_flower_divider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215063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C:\Users\User\Desktop\Конкурс Юні філологи\3ec79578f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1928813"/>
            <a:ext cx="6572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20108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5C5C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В.О.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Сухомлинський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стверджував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шліфуються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найтонші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моральному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будується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мудрість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протоптується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стежка до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дорогу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досвіди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здобуті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523493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Важливою умовою ефективної навчально-виховної роботи з дітьми є співробітництво школи і сім'ї, спрямоване на формування високого рівня педагогічної культури батьків.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сім’ями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регламентуються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документами. Так,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обов'язки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зокрема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відзначено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покладено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однакову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відповідальність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шкільному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сімейному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узгодженості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ускладнює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Тісна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співдружність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виховних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впливів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батьки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icture 5" descr="36820007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62000" y="228600"/>
            <a:ext cx="617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rgbClr val="993300"/>
                </a:solidFill>
              </a:rPr>
              <a:t> </a:t>
            </a:r>
            <a:endParaRPr lang="ru-RU" sz="4000" b="1">
              <a:solidFill>
                <a:srgbClr val="993300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928688" y="692815"/>
            <a:ext cx="7358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uk-UA" sz="1400" dirty="0"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ми, батьки,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бажаємо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виростити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щасливою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розумною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обрала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дорогу в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зуміла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самореалізуватися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по-одному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 а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школу, у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тут вона повинна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правил,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служить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вихованню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умінню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людей.</a:t>
            </a:r>
          </a:p>
          <a:p>
            <a:pPr algn="just" eaLnBrk="0" hangingPunct="0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часу на робот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головне для них –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нагодувати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одягнути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часу для того,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поговорити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робиться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часто,  не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вистачає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uk-UA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психологи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для того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почувала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щасливою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погладити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обійняти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поплескати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плечу,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підбадьорити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тілесний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дотик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підтвердити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«Я люблю тебе!».</a:t>
            </a:r>
          </a:p>
          <a:p>
            <a:pPr algn="just" eaLnBrk="0" hangingPunct="0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успішним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hangingPunct="0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те, 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пояснювали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задали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як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оцінили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5" descr="pretty_flower_special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акон України&#10;&quot;Про охорону дитинства&quot; (витяг)&#10;Стаття 11. Дитина і сім’я&#10;Сім’я є природним середовищем для фізичного,&#10;духо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імейний кодекс України (витяг)&#10;Стаття 150. Обов’язки батьків щодо виховання&#10;та розвитку дитини&#10;Батьки зобов’язані піклува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3290</TotalTime>
  <Words>1507</Words>
  <Application>Microsoft Office PowerPoint</Application>
  <PresentationFormat>Экран (4:3)</PresentationFormat>
  <Paragraphs>198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Обов’язок батьків Забезпечити дитину документами, які засвідчують громадянство:  - Свідоцтво про народження - ID-картка - Паспорт </vt:lpstr>
      <vt:lpstr>Слайд 17</vt:lpstr>
      <vt:lpstr>Право на освіту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2.   2. Немає сенсу говорити, що такі ігри небезпечні – на підлітків це вже не діє. Набагато ефективніше сказати, що ними маніпулюють. Для них буде одкровенням, що людина, що загрожує їхнім рідним, швидше за все, хвора і живе в іншому місті або навіть країні. І її завдання – не вбити батьків, а змусити дитину виконати її волю. Дітей таке дуже протвережує! Розкажіть їм, що на маніпуляції “ведуться” всі – скільки дорослих несуть всі свої заощадження шахраям, що телефонують їм серед ночі і кажуть, що їхні близькі потрапили в біду! Покажіть дитині, що всі вразливі – для неї дуже важливо почути це від авторитетного дорослого. 3. Завдання вашої розмови – навчити підлітка мислити критично і питати себе про мету того чи іншого вчинку, обмірковувати все, що з ним відбувається.    </vt:lpstr>
      <vt:lpstr>Слайд 27</vt:lpstr>
      <vt:lpstr>Слайд 28</vt:lpstr>
      <vt:lpstr>8.              6.  Навіть якщо ви впевнені, що у вашій родині все добре, зайва пильність не завадить. Подібні ігри – той випадок, коли вторгнення в приватне життя сина чи дочки виправдані.        7.  Переглядайте їх телефони та сторінки в соцмережах – але тільки так, щоб він не дізнався про це! 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69</cp:revision>
  <dcterms:created xsi:type="dcterms:W3CDTF">2017-12-11T20:30:00Z</dcterms:created>
  <dcterms:modified xsi:type="dcterms:W3CDTF">2018-02-19T13:23:44Z</dcterms:modified>
</cp:coreProperties>
</file>